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notesMasterIdLst>
    <p:notesMasterId r:id="rId83"/>
  </p:notesMasterIdLst>
  <p:sldIdLst>
    <p:sldId id="338" r:id="rId2"/>
    <p:sldId id="283" r:id="rId3"/>
    <p:sldId id="284" r:id="rId4"/>
    <p:sldId id="285" r:id="rId5"/>
    <p:sldId id="294" r:id="rId6"/>
    <p:sldId id="310" r:id="rId7"/>
    <p:sldId id="311" r:id="rId8"/>
    <p:sldId id="312" r:id="rId9"/>
    <p:sldId id="357" r:id="rId10"/>
    <p:sldId id="282" r:id="rId11"/>
    <p:sldId id="256" r:id="rId12"/>
    <p:sldId id="257" r:id="rId13"/>
    <p:sldId id="258" r:id="rId14"/>
    <p:sldId id="355" r:id="rId15"/>
    <p:sldId id="259" r:id="rId16"/>
    <p:sldId id="288" r:id="rId17"/>
    <p:sldId id="307" r:id="rId18"/>
    <p:sldId id="260" r:id="rId19"/>
    <p:sldId id="356" r:id="rId20"/>
    <p:sldId id="276" r:id="rId21"/>
    <p:sldId id="272" r:id="rId22"/>
    <p:sldId id="281" r:id="rId23"/>
    <p:sldId id="261" r:id="rId24"/>
    <p:sldId id="351" r:id="rId25"/>
    <p:sldId id="287" r:id="rId26"/>
    <p:sldId id="292" r:id="rId27"/>
    <p:sldId id="296" r:id="rId28"/>
    <p:sldId id="343" r:id="rId29"/>
    <p:sldId id="344" r:id="rId30"/>
    <p:sldId id="345" r:id="rId31"/>
    <p:sldId id="309" r:id="rId32"/>
    <p:sldId id="339" r:id="rId33"/>
    <p:sldId id="341" r:id="rId34"/>
    <p:sldId id="340" r:id="rId35"/>
    <p:sldId id="342" r:id="rId36"/>
    <p:sldId id="271" r:id="rId37"/>
    <p:sldId id="297" r:id="rId38"/>
    <p:sldId id="348" r:id="rId39"/>
    <p:sldId id="262" r:id="rId40"/>
    <p:sldId id="315" r:id="rId41"/>
    <p:sldId id="316" r:id="rId42"/>
    <p:sldId id="317" r:id="rId43"/>
    <p:sldId id="314" r:id="rId44"/>
    <p:sldId id="280" r:id="rId45"/>
    <p:sldId id="319" r:id="rId46"/>
    <p:sldId id="318" r:id="rId47"/>
    <p:sldId id="320" r:id="rId48"/>
    <p:sldId id="322" r:id="rId49"/>
    <p:sldId id="263" r:id="rId50"/>
    <p:sldId id="291" r:id="rId51"/>
    <p:sldId id="277" r:id="rId52"/>
    <p:sldId id="323" r:id="rId53"/>
    <p:sldId id="301" r:id="rId54"/>
    <p:sldId id="324" r:id="rId55"/>
    <p:sldId id="325" r:id="rId56"/>
    <p:sldId id="326" r:id="rId57"/>
    <p:sldId id="265" r:id="rId58"/>
    <p:sldId id="278" r:id="rId59"/>
    <p:sldId id="279" r:id="rId60"/>
    <p:sldId id="327" r:id="rId61"/>
    <p:sldId id="328" r:id="rId62"/>
    <p:sldId id="329" r:id="rId63"/>
    <p:sldId id="266" r:id="rId64"/>
    <p:sldId id="286" r:id="rId65"/>
    <p:sldId id="267" r:id="rId66"/>
    <p:sldId id="334" r:id="rId67"/>
    <p:sldId id="335" r:id="rId68"/>
    <p:sldId id="336" r:id="rId69"/>
    <p:sldId id="337" r:id="rId70"/>
    <p:sldId id="353" r:id="rId71"/>
    <p:sldId id="330" r:id="rId72"/>
    <p:sldId id="289" r:id="rId73"/>
    <p:sldId id="290" r:id="rId74"/>
    <p:sldId id="303" r:id="rId75"/>
    <p:sldId id="293" r:id="rId76"/>
    <p:sldId id="304" r:id="rId77"/>
    <p:sldId id="346" r:id="rId78"/>
    <p:sldId id="347" r:id="rId79"/>
    <p:sldId id="305" r:id="rId80"/>
    <p:sldId id="306" r:id="rId81"/>
    <p:sldId id="349" r:id="rId8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7DA0F1D-FC39-4EC3-9EA6-48685396EBD9}">
          <p14:sldIdLst>
            <p14:sldId id="338"/>
            <p14:sldId id="283"/>
            <p14:sldId id="284"/>
            <p14:sldId id="285"/>
            <p14:sldId id="294"/>
            <p14:sldId id="310"/>
            <p14:sldId id="311"/>
            <p14:sldId id="312"/>
            <p14:sldId id="357"/>
            <p14:sldId id="282"/>
            <p14:sldId id="256"/>
            <p14:sldId id="257"/>
            <p14:sldId id="258"/>
            <p14:sldId id="355"/>
            <p14:sldId id="259"/>
            <p14:sldId id="288"/>
            <p14:sldId id="307"/>
            <p14:sldId id="260"/>
            <p14:sldId id="356"/>
            <p14:sldId id="276"/>
            <p14:sldId id="272"/>
            <p14:sldId id="281"/>
            <p14:sldId id="261"/>
            <p14:sldId id="351"/>
            <p14:sldId id="287"/>
            <p14:sldId id="292"/>
            <p14:sldId id="296"/>
            <p14:sldId id="343"/>
            <p14:sldId id="344"/>
            <p14:sldId id="345"/>
          </p14:sldIdLst>
        </p14:section>
        <p14:section name="Untitled Section" id="{CCF014AE-0801-42FD-A046-F85726A1223C}">
          <p14:sldIdLst>
            <p14:sldId id="309"/>
            <p14:sldId id="339"/>
            <p14:sldId id="341"/>
            <p14:sldId id="340"/>
            <p14:sldId id="342"/>
            <p14:sldId id="271"/>
            <p14:sldId id="297"/>
            <p14:sldId id="348"/>
            <p14:sldId id="262"/>
            <p14:sldId id="315"/>
            <p14:sldId id="316"/>
            <p14:sldId id="317"/>
            <p14:sldId id="314"/>
            <p14:sldId id="280"/>
            <p14:sldId id="319"/>
            <p14:sldId id="318"/>
            <p14:sldId id="320"/>
            <p14:sldId id="322"/>
            <p14:sldId id="263"/>
            <p14:sldId id="291"/>
            <p14:sldId id="277"/>
            <p14:sldId id="323"/>
            <p14:sldId id="301"/>
            <p14:sldId id="324"/>
            <p14:sldId id="325"/>
            <p14:sldId id="326"/>
            <p14:sldId id="265"/>
            <p14:sldId id="278"/>
            <p14:sldId id="279"/>
            <p14:sldId id="327"/>
            <p14:sldId id="328"/>
            <p14:sldId id="329"/>
            <p14:sldId id="266"/>
            <p14:sldId id="286"/>
            <p14:sldId id="267"/>
            <p14:sldId id="334"/>
            <p14:sldId id="335"/>
            <p14:sldId id="336"/>
            <p14:sldId id="337"/>
            <p14:sldId id="353"/>
            <p14:sldId id="330"/>
            <p14:sldId id="289"/>
            <p14:sldId id="290"/>
            <p14:sldId id="303"/>
            <p14:sldId id="293"/>
            <p14:sldId id="304"/>
            <p14:sldId id="346"/>
            <p14:sldId id="347"/>
            <p14:sldId id="305"/>
            <p14:sldId id="306"/>
            <p14:sldId id="34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082" autoAdjust="0"/>
    <p:restoredTop sz="94307" autoAdjust="0"/>
  </p:normalViewPr>
  <p:slideViewPr>
    <p:cSldViewPr snapToGrid="0">
      <p:cViewPr varScale="1">
        <p:scale>
          <a:sx n="89" d="100"/>
          <a:sy n="89" d="100"/>
        </p:scale>
        <p:origin x="91" y="144"/>
      </p:cViewPr>
      <p:guideLst/>
    </p:cSldViewPr>
  </p:slideViewPr>
  <p:outlineViewPr>
    <p:cViewPr>
      <p:scale>
        <a:sx n="33" d="100"/>
        <a:sy n="33" d="100"/>
      </p:scale>
      <p:origin x="0" y="-1944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4B7D5B-6723-4039-8711-5BC0BDDC4063}" type="doc">
      <dgm:prSet loTypeId="urn:microsoft.com/office/officeart/2009/3/layout/SubStepProcess" loCatId="process" qsTypeId="urn:microsoft.com/office/officeart/2005/8/quickstyle/3d1" qsCatId="3D" csTypeId="urn:microsoft.com/office/officeart/2005/8/colors/accent1_2" csCatId="accent1" phldr="1"/>
      <dgm:spPr/>
      <dgm:t>
        <a:bodyPr/>
        <a:lstStyle/>
        <a:p>
          <a:endParaRPr lang="en-US"/>
        </a:p>
      </dgm:t>
    </dgm:pt>
    <dgm:pt modelId="{824ADFD4-9B76-4494-84B2-A6002C3B0590}">
      <dgm:prSet/>
      <dgm:spPr/>
      <dgm:t>
        <a:bodyPr/>
        <a:lstStyle/>
        <a:p>
          <a:r>
            <a:rPr lang="en-US" b="1" i="0" dirty="0"/>
            <a:t>Incremental Conductance:</a:t>
          </a:r>
          <a:r>
            <a:rPr lang="en-US" b="0" i="0" dirty="0"/>
            <a:t> It calculates the derivative of the power-voltage curve and adjusts the operating point accordingly.</a:t>
          </a:r>
          <a:endParaRPr lang="en-US" dirty="0"/>
        </a:p>
      </dgm:t>
    </dgm:pt>
    <dgm:pt modelId="{DD406A2E-FC9F-4E6E-882D-7AD33185C3CB}" type="parTrans" cxnId="{318CE29C-A0E9-4C27-A16F-58AA97F34BB4}">
      <dgm:prSet/>
      <dgm:spPr/>
      <dgm:t>
        <a:bodyPr/>
        <a:lstStyle/>
        <a:p>
          <a:endParaRPr lang="en-US"/>
        </a:p>
      </dgm:t>
    </dgm:pt>
    <dgm:pt modelId="{6582D1C6-159E-4F20-BA7A-8743C96FE874}" type="sibTrans" cxnId="{318CE29C-A0E9-4C27-A16F-58AA97F34BB4}">
      <dgm:prSet/>
      <dgm:spPr/>
      <dgm:t>
        <a:bodyPr/>
        <a:lstStyle/>
        <a:p>
          <a:endParaRPr lang="en-US"/>
        </a:p>
      </dgm:t>
    </dgm:pt>
    <dgm:pt modelId="{295AE2B3-6DF1-41FC-9B56-900A1D1DE3C0}">
      <dgm:prSet/>
      <dgm:spPr/>
      <dgm:t>
        <a:bodyPr/>
        <a:lstStyle/>
        <a:p>
          <a:r>
            <a:rPr lang="en-US" b="1" i="0" dirty="0"/>
            <a:t> CONSTANT VOLTAGE :</a:t>
          </a:r>
        </a:p>
        <a:p>
          <a:r>
            <a:rPr lang="en-US" b="1" i="0" dirty="0"/>
            <a:t>The output voltage is regulated to a constant value under all conditions and one in which the output voltage is regulated based on a constant ratio to the measured open circuit voltage </a:t>
          </a:r>
        </a:p>
      </dgm:t>
    </dgm:pt>
    <dgm:pt modelId="{AF8D30FA-9C06-4E82-BAFB-8DF360BD6B18}" type="parTrans" cxnId="{9D78388C-FE95-4CCD-9AFA-0FA542645AF4}">
      <dgm:prSet/>
      <dgm:spPr/>
      <dgm:t>
        <a:bodyPr/>
        <a:lstStyle/>
        <a:p>
          <a:endParaRPr lang="en-US"/>
        </a:p>
      </dgm:t>
    </dgm:pt>
    <dgm:pt modelId="{125E0F19-60BE-49B0-BC25-D52C78A6AAFA}" type="sibTrans" cxnId="{9D78388C-FE95-4CCD-9AFA-0FA542645AF4}">
      <dgm:prSet/>
      <dgm:spPr/>
      <dgm:t>
        <a:bodyPr/>
        <a:lstStyle/>
        <a:p>
          <a:endParaRPr lang="en-US"/>
        </a:p>
      </dgm:t>
    </dgm:pt>
    <dgm:pt modelId="{D8AE3915-31D4-4B47-9CFE-9882DC77CB5F}">
      <dgm:prSet custT="1"/>
      <dgm:spPr/>
      <dgm:t>
        <a:bodyPr/>
        <a:lstStyle/>
        <a:p>
          <a:r>
            <a:rPr lang="en-US" sz="1600" b="1" i="0" dirty="0"/>
            <a:t>Perturb and Observe (P&amp;O):</a:t>
          </a:r>
          <a:r>
            <a:rPr lang="en-US" sz="1600" b="0" i="0" dirty="0"/>
            <a:t> This method periodically adjusts the operating point and observes the impact on power output.</a:t>
          </a:r>
          <a:endParaRPr lang="en-US" sz="1600" dirty="0"/>
        </a:p>
      </dgm:t>
    </dgm:pt>
    <dgm:pt modelId="{836E3BD7-689C-475A-AE4D-7A3FA854E210}" type="sibTrans" cxnId="{8E4E8FEF-0616-42DD-801E-654F5A5AF44D}">
      <dgm:prSet/>
      <dgm:spPr/>
      <dgm:t>
        <a:bodyPr/>
        <a:lstStyle/>
        <a:p>
          <a:endParaRPr lang="en-US"/>
        </a:p>
      </dgm:t>
    </dgm:pt>
    <dgm:pt modelId="{2FC37B87-D1B9-421B-BB42-3700E6A28898}" type="parTrans" cxnId="{8E4E8FEF-0616-42DD-801E-654F5A5AF44D}">
      <dgm:prSet/>
      <dgm:spPr/>
      <dgm:t>
        <a:bodyPr/>
        <a:lstStyle/>
        <a:p>
          <a:endParaRPr lang="en-US"/>
        </a:p>
      </dgm:t>
    </dgm:pt>
    <dgm:pt modelId="{065F5487-5C8A-42A6-B269-DFDCC28F1213}" type="pres">
      <dgm:prSet presAssocID="{534B7D5B-6723-4039-8711-5BC0BDDC4063}" presName="Name0" presStyleCnt="0">
        <dgm:presLayoutVars>
          <dgm:chMax val="7"/>
          <dgm:dir/>
          <dgm:animOne val="branch"/>
        </dgm:presLayoutVars>
      </dgm:prSet>
      <dgm:spPr/>
    </dgm:pt>
    <dgm:pt modelId="{20BBC45C-3E45-488D-9F81-EF743D65063E}" type="pres">
      <dgm:prSet presAssocID="{D8AE3915-31D4-4B47-9CFE-9882DC77CB5F}" presName="parTx1" presStyleLbl="node1" presStyleIdx="0" presStyleCnt="3" custScaleY="168966" custLinFactNeighborX="-166" custLinFactNeighborY="-10604"/>
      <dgm:spPr/>
    </dgm:pt>
    <dgm:pt modelId="{3696CD6C-A102-4E1B-9889-6BD85E212DB1}" type="pres">
      <dgm:prSet presAssocID="{824ADFD4-9B76-4494-84B2-A6002C3B0590}" presName="parTx2" presStyleLbl="node1" presStyleIdx="1" presStyleCnt="3" custScaleY="163058"/>
      <dgm:spPr/>
    </dgm:pt>
    <dgm:pt modelId="{B37EFC77-20C2-4124-BECA-71041669DFB4}" type="pres">
      <dgm:prSet presAssocID="{295AE2B3-6DF1-41FC-9B56-900A1D1DE3C0}" presName="parTx3" presStyleLbl="node1" presStyleIdx="2" presStyleCnt="3" custScaleX="100038" custScaleY="156743"/>
      <dgm:spPr/>
    </dgm:pt>
  </dgm:ptLst>
  <dgm:cxnLst>
    <dgm:cxn modelId="{4B29561F-816F-4708-A2DF-D259DBBA6CEA}" type="presOf" srcId="{824ADFD4-9B76-4494-84B2-A6002C3B0590}" destId="{3696CD6C-A102-4E1B-9889-6BD85E212DB1}" srcOrd="0" destOrd="0" presId="urn:microsoft.com/office/officeart/2009/3/layout/SubStepProcess"/>
    <dgm:cxn modelId="{9D78388C-FE95-4CCD-9AFA-0FA542645AF4}" srcId="{534B7D5B-6723-4039-8711-5BC0BDDC4063}" destId="{295AE2B3-6DF1-41FC-9B56-900A1D1DE3C0}" srcOrd="2" destOrd="0" parTransId="{AF8D30FA-9C06-4E82-BAFB-8DF360BD6B18}" sibTransId="{125E0F19-60BE-49B0-BC25-D52C78A6AAFA}"/>
    <dgm:cxn modelId="{318CE29C-A0E9-4C27-A16F-58AA97F34BB4}" srcId="{534B7D5B-6723-4039-8711-5BC0BDDC4063}" destId="{824ADFD4-9B76-4494-84B2-A6002C3B0590}" srcOrd="1" destOrd="0" parTransId="{DD406A2E-FC9F-4E6E-882D-7AD33185C3CB}" sibTransId="{6582D1C6-159E-4F20-BA7A-8743C96FE874}"/>
    <dgm:cxn modelId="{FF3761B9-0B41-4630-BC35-E30376240B15}" type="presOf" srcId="{534B7D5B-6723-4039-8711-5BC0BDDC4063}" destId="{065F5487-5C8A-42A6-B269-DFDCC28F1213}" srcOrd="0" destOrd="0" presId="urn:microsoft.com/office/officeart/2009/3/layout/SubStepProcess"/>
    <dgm:cxn modelId="{ABF21AE4-E33F-40EE-8E1E-E5599A1BB4E5}" type="presOf" srcId="{D8AE3915-31D4-4B47-9CFE-9882DC77CB5F}" destId="{20BBC45C-3E45-488D-9F81-EF743D65063E}" srcOrd="0" destOrd="0" presId="urn:microsoft.com/office/officeart/2009/3/layout/SubStepProcess"/>
    <dgm:cxn modelId="{8E4E8FEF-0616-42DD-801E-654F5A5AF44D}" srcId="{534B7D5B-6723-4039-8711-5BC0BDDC4063}" destId="{D8AE3915-31D4-4B47-9CFE-9882DC77CB5F}" srcOrd="0" destOrd="0" parTransId="{2FC37B87-D1B9-421B-BB42-3700E6A28898}" sibTransId="{836E3BD7-689C-475A-AE4D-7A3FA854E210}"/>
    <dgm:cxn modelId="{E6C6DEFB-C4A0-472C-8C12-1CC50F80D26A}" type="presOf" srcId="{295AE2B3-6DF1-41FC-9B56-900A1D1DE3C0}" destId="{B37EFC77-20C2-4124-BECA-71041669DFB4}" srcOrd="0" destOrd="0" presId="urn:microsoft.com/office/officeart/2009/3/layout/SubStepProcess"/>
    <dgm:cxn modelId="{EAAF5D06-9E94-4A5E-8AA4-929C753A9F63}" type="presParOf" srcId="{065F5487-5C8A-42A6-B269-DFDCC28F1213}" destId="{20BBC45C-3E45-488D-9F81-EF743D65063E}" srcOrd="0" destOrd="0" presId="urn:microsoft.com/office/officeart/2009/3/layout/SubStepProcess"/>
    <dgm:cxn modelId="{28067B5B-6698-4E2C-8397-615B4F83F8E7}" type="presParOf" srcId="{065F5487-5C8A-42A6-B269-DFDCC28F1213}" destId="{3696CD6C-A102-4E1B-9889-6BD85E212DB1}" srcOrd="1" destOrd="0" presId="urn:microsoft.com/office/officeart/2009/3/layout/SubStepProcess"/>
    <dgm:cxn modelId="{EB67E5B5-9A5B-4FAC-88E3-DEB7AFDB08D4}" type="presParOf" srcId="{065F5487-5C8A-42A6-B269-DFDCC28F1213}" destId="{B37EFC77-20C2-4124-BECA-71041669DFB4}" srcOrd="2" destOrd="0" presId="urn:microsoft.com/office/officeart/2009/3/layout/SubSte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A295F8C-8D44-4E91-88EA-9D91B24C3C02}" type="doc">
      <dgm:prSet loTypeId="urn:microsoft.com/office/officeart/2005/8/layout/process1" loCatId="process" qsTypeId="urn:microsoft.com/office/officeart/2005/8/quickstyle/simple2" qsCatId="simple" csTypeId="urn:microsoft.com/office/officeart/2005/8/colors/accent1_2" csCatId="accent1" phldr="1"/>
      <dgm:spPr/>
      <dgm:t>
        <a:bodyPr/>
        <a:lstStyle/>
        <a:p>
          <a:endParaRPr lang="en-US"/>
        </a:p>
      </dgm:t>
    </dgm:pt>
    <dgm:pt modelId="{DE8EF572-F3A5-4C73-998A-426FCA6AB9E3}" type="pres">
      <dgm:prSet presAssocID="{2A295F8C-8D44-4E91-88EA-9D91B24C3C02}" presName="Name0" presStyleCnt="0">
        <dgm:presLayoutVars>
          <dgm:dir/>
          <dgm:resizeHandles val="exact"/>
        </dgm:presLayoutVars>
      </dgm:prSet>
      <dgm:spPr/>
    </dgm:pt>
  </dgm:ptLst>
  <dgm:cxnLst>
    <dgm:cxn modelId="{6F0FADE3-7C45-4C7F-8472-30BFC044CF82}" type="presOf" srcId="{2A295F8C-8D44-4E91-88EA-9D91B24C3C02}" destId="{DE8EF572-F3A5-4C73-998A-426FCA6AB9E3}"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A295F8C-8D44-4E91-88EA-9D91B24C3C02}" type="doc">
      <dgm:prSet loTypeId="urn:microsoft.com/office/officeart/2005/8/layout/process1" loCatId="process" qsTypeId="urn:microsoft.com/office/officeart/2005/8/quickstyle/simple2" qsCatId="simple" csTypeId="urn:microsoft.com/office/officeart/2005/8/colors/accent1_2" csCatId="accent1" phldr="1"/>
      <dgm:spPr/>
      <dgm:t>
        <a:bodyPr/>
        <a:lstStyle/>
        <a:p>
          <a:endParaRPr lang="en-US"/>
        </a:p>
      </dgm:t>
    </dgm:pt>
    <dgm:pt modelId="{DE8EF572-F3A5-4C73-998A-426FCA6AB9E3}" type="pres">
      <dgm:prSet presAssocID="{2A295F8C-8D44-4E91-88EA-9D91B24C3C02}" presName="Name0" presStyleCnt="0">
        <dgm:presLayoutVars>
          <dgm:dir/>
          <dgm:resizeHandles val="exact"/>
        </dgm:presLayoutVars>
      </dgm:prSet>
      <dgm:spPr/>
    </dgm:pt>
  </dgm:ptLst>
  <dgm:cxnLst>
    <dgm:cxn modelId="{6F0FADE3-7C45-4C7F-8472-30BFC044CF82}" type="presOf" srcId="{2A295F8C-8D44-4E91-88EA-9D91B24C3C02}" destId="{DE8EF572-F3A5-4C73-998A-426FCA6AB9E3}"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A295F8C-8D44-4E91-88EA-9D91B24C3C02}" type="doc">
      <dgm:prSet loTypeId="urn:microsoft.com/office/officeart/2005/8/layout/process1" loCatId="process" qsTypeId="urn:microsoft.com/office/officeart/2005/8/quickstyle/simple2" qsCatId="simple" csTypeId="urn:microsoft.com/office/officeart/2005/8/colors/accent1_2" csCatId="accent1" phldr="1"/>
      <dgm:spPr/>
      <dgm:t>
        <a:bodyPr/>
        <a:lstStyle/>
        <a:p>
          <a:endParaRPr lang="en-US"/>
        </a:p>
      </dgm:t>
    </dgm:pt>
    <dgm:pt modelId="{DE8EF572-F3A5-4C73-998A-426FCA6AB9E3}" type="pres">
      <dgm:prSet presAssocID="{2A295F8C-8D44-4E91-88EA-9D91B24C3C02}" presName="Name0" presStyleCnt="0">
        <dgm:presLayoutVars>
          <dgm:dir/>
          <dgm:resizeHandles val="exact"/>
        </dgm:presLayoutVars>
      </dgm:prSet>
      <dgm:spPr/>
    </dgm:pt>
  </dgm:ptLst>
  <dgm:cxnLst>
    <dgm:cxn modelId="{6F0FADE3-7C45-4C7F-8472-30BFC044CF82}" type="presOf" srcId="{2A295F8C-8D44-4E91-88EA-9D91B24C3C02}" destId="{DE8EF572-F3A5-4C73-998A-426FCA6AB9E3}"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A295F8C-8D44-4E91-88EA-9D91B24C3C02}" type="doc">
      <dgm:prSet loTypeId="urn:microsoft.com/office/officeart/2005/8/layout/process1" loCatId="process" qsTypeId="urn:microsoft.com/office/officeart/2005/8/quickstyle/simple2" qsCatId="simple" csTypeId="urn:microsoft.com/office/officeart/2005/8/colors/accent1_2" csCatId="accent1" phldr="1"/>
      <dgm:spPr/>
      <dgm:t>
        <a:bodyPr/>
        <a:lstStyle/>
        <a:p>
          <a:endParaRPr lang="en-US"/>
        </a:p>
      </dgm:t>
    </dgm:pt>
    <dgm:pt modelId="{DE8EF572-F3A5-4C73-998A-426FCA6AB9E3}" type="pres">
      <dgm:prSet presAssocID="{2A295F8C-8D44-4E91-88EA-9D91B24C3C02}" presName="Name0" presStyleCnt="0">
        <dgm:presLayoutVars>
          <dgm:dir/>
          <dgm:resizeHandles val="exact"/>
        </dgm:presLayoutVars>
      </dgm:prSet>
      <dgm:spPr/>
    </dgm:pt>
  </dgm:ptLst>
  <dgm:cxnLst>
    <dgm:cxn modelId="{6F0FADE3-7C45-4C7F-8472-30BFC044CF82}" type="presOf" srcId="{2A295F8C-8D44-4E91-88EA-9D91B24C3C02}" destId="{DE8EF572-F3A5-4C73-998A-426FCA6AB9E3}"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A295F8C-8D44-4E91-88EA-9D91B24C3C02}" type="doc">
      <dgm:prSet loTypeId="urn:microsoft.com/office/officeart/2005/8/layout/process1" loCatId="process" qsTypeId="urn:microsoft.com/office/officeart/2005/8/quickstyle/simple2" qsCatId="simple" csTypeId="urn:microsoft.com/office/officeart/2005/8/colors/accent1_2" csCatId="accent1" phldr="1"/>
      <dgm:spPr/>
      <dgm:t>
        <a:bodyPr/>
        <a:lstStyle/>
        <a:p>
          <a:endParaRPr lang="en-US"/>
        </a:p>
      </dgm:t>
    </dgm:pt>
    <dgm:pt modelId="{DE8EF572-F3A5-4C73-998A-426FCA6AB9E3}" type="pres">
      <dgm:prSet presAssocID="{2A295F8C-8D44-4E91-88EA-9D91B24C3C02}" presName="Name0" presStyleCnt="0">
        <dgm:presLayoutVars>
          <dgm:dir/>
          <dgm:resizeHandles val="exact"/>
        </dgm:presLayoutVars>
      </dgm:prSet>
      <dgm:spPr/>
    </dgm:pt>
  </dgm:ptLst>
  <dgm:cxnLst>
    <dgm:cxn modelId="{6F0FADE3-7C45-4C7F-8472-30BFC044CF82}" type="presOf" srcId="{2A295F8C-8D44-4E91-88EA-9D91B24C3C02}" destId="{DE8EF572-F3A5-4C73-998A-426FCA6AB9E3}"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93F4E22-2A7D-4982-9AC3-CDC74DBE3DA7}"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US"/>
        </a:p>
      </dgm:t>
    </dgm:pt>
    <dgm:pt modelId="{53546B88-9CA9-4E15-B8E0-E178654B4C31}" type="pres">
      <dgm:prSet presAssocID="{293F4E22-2A7D-4982-9AC3-CDC74DBE3DA7}" presName="rootnode" presStyleCnt="0">
        <dgm:presLayoutVars>
          <dgm:chMax/>
          <dgm:chPref/>
          <dgm:dir/>
          <dgm:animLvl val="lvl"/>
        </dgm:presLayoutVars>
      </dgm:prSet>
      <dgm:spPr/>
    </dgm:pt>
  </dgm:ptLst>
  <dgm:cxnLst>
    <dgm:cxn modelId="{68278679-9799-4585-94A6-CC6CDEB02E44}" type="presOf" srcId="{293F4E22-2A7D-4982-9AC3-CDC74DBE3DA7}" destId="{53546B88-9CA9-4E15-B8E0-E178654B4C31}" srcOrd="0"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BBC45C-3E45-488D-9F81-EF743D65063E}">
      <dsp:nvSpPr>
        <dsp:cNvPr id="0" name=""/>
        <dsp:cNvSpPr/>
      </dsp:nvSpPr>
      <dsp:spPr>
        <a:xfrm>
          <a:off x="0" y="443226"/>
          <a:ext cx="2496230" cy="4217780"/>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b="1" i="0" kern="1200" dirty="0"/>
            <a:t>Perturb and Observe (P&amp;O):</a:t>
          </a:r>
          <a:r>
            <a:rPr lang="en-US" sz="1600" b="0" i="0" kern="1200" dirty="0"/>
            <a:t> This method periodically adjusts the operating point and observes the impact on power output.</a:t>
          </a:r>
          <a:endParaRPr lang="en-US" sz="1600" kern="1200" dirty="0"/>
        </a:p>
      </dsp:txBody>
      <dsp:txXfrm>
        <a:off x="365564" y="1060906"/>
        <a:ext cx="1765102" cy="2982420"/>
      </dsp:txXfrm>
    </dsp:sp>
    <dsp:sp modelId="{3696CD6C-A102-4E1B-9889-6BD85E212DB1}">
      <dsp:nvSpPr>
        <dsp:cNvPr id="0" name=""/>
        <dsp:cNvSpPr/>
      </dsp:nvSpPr>
      <dsp:spPr>
        <a:xfrm>
          <a:off x="2500364" y="781665"/>
          <a:ext cx="2496230" cy="407030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b="1" i="0" kern="1200" dirty="0"/>
            <a:t>Incremental Conductance:</a:t>
          </a:r>
          <a:r>
            <a:rPr lang="en-US" sz="1600" b="0" i="0" kern="1200" dirty="0"/>
            <a:t> It calculates the derivative of the power-voltage curve and adjusts the operating point accordingly.</a:t>
          </a:r>
          <a:endParaRPr lang="en-US" sz="1600" kern="1200" dirty="0"/>
        </a:p>
      </dsp:txBody>
      <dsp:txXfrm>
        <a:off x="2865928" y="1377747"/>
        <a:ext cx="1765102" cy="2878139"/>
      </dsp:txXfrm>
    </dsp:sp>
    <dsp:sp modelId="{B37EFC77-20C2-4124-BECA-71041669DFB4}">
      <dsp:nvSpPr>
        <dsp:cNvPr id="0" name=""/>
        <dsp:cNvSpPr/>
      </dsp:nvSpPr>
      <dsp:spPr>
        <a:xfrm>
          <a:off x="4996595" y="861226"/>
          <a:ext cx="2495282" cy="3911180"/>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US" sz="1500" b="1" i="0" kern="1200" dirty="0"/>
            <a:t> CONSTANT VOLTAGE :</a:t>
          </a:r>
        </a:p>
        <a:p>
          <a:pPr marL="0" lvl="0" indent="0" algn="ctr" defTabSz="666750">
            <a:lnSpc>
              <a:spcPct val="90000"/>
            </a:lnSpc>
            <a:spcBef>
              <a:spcPct val="0"/>
            </a:spcBef>
            <a:spcAft>
              <a:spcPct val="35000"/>
            </a:spcAft>
            <a:buNone/>
          </a:pPr>
          <a:r>
            <a:rPr lang="en-US" sz="1500" b="1" i="0" kern="1200" dirty="0"/>
            <a:t>The output voltage is regulated to a constant value under all conditions and one in which the output voltage is regulated based on a constant ratio to the measured open circuit voltage </a:t>
          </a:r>
        </a:p>
      </dsp:txBody>
      <dsp:txXfrm>
        <a:off x="5362021" y="1434005"/>
        <a:ext cx="1764430" cy="27656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9/3/layout/SubStepProcess">
  <dgm:title val=""/>
  <dgm:desc val=""/>
  <dgm:catLst>
    <dgm:cat type="process" pri="12250"/>
  </dgm:catLst>
  <dgm:sampData>
    <dgm:dataModel>
      <dgm:ptLst>
        <dgm:pt modelId="0" type="doc"/>
        <dgm:pt modelId="1">
          <dgm:prSet phldr="1"/>
        </dgm:pt>
        <dgm:pt modelId="11">
          <dgm:prSet phldr="1"/>
        </dgm:pt>
        <dgm:pt modelId="12">
          <dgm:prSet phldr="1"/>
        </dgm:pt>
        <dgm:pt modelId="2">
          <dgm:prSet phldr="1"/>
        </dgm:pt>
        <dgm:pt modelId="3">
          <dgm:prSet phldr="1"/>
        </dgm:pt>
      </dgm:ptLst>
      <dgm:cxnLst>
        <dgm:cxn modelId="6" srcId="0" destId="1" srcOrd="0" destOrd="0"/>
        <dgm:cxn modelId="61" srcId="1" destId="11" srcOrd="0" destOrd="0"/>
        <dgm:cxn modelId="62" srcId="1" destId="12" srcOrd="1" destOrd="0"/>
        <dgm:cxn modelId="7" srcId="0" destId="2" srcOrd="0" destOrd="0"/>
        <dgm:cxn modelId="8" srcId="0" destId="3" srcOrd="0" destOrd="0"/>
      </dgm:cxnLst>
      <dgm:bg/>
      <dgm:whole/>
    </dgm:dataModel>
  </dgm:sampData>
  <dgm:styleData>
    <dgm:dataModel>
      <dgm:ptLst>
        <dgm:pt modelId="0" type="doc"/>
        <dgm:pt modelId="1">
          <dgm:prSet phldr="1"/>
        </dgm:pt>
        <dgm:pt modelId="11">
          <dgm:prSet phldr="1"/>
        </dgm:pt>
        <dgm:pt modelId="12">
          <dgm:prSet phldr="1"/>
        </dgm:pt>
        <dgm:pt modelId="2">
          <dgm:prSet phldr="1"/>
        </dgm:pt>
      </dgm:ptLst>
      <dgm:cxnLst>
        <dgm:cxn modelId="4" srcId="0" destId="1" srcOrd="0" destOrd="0"/>
        <dgm:cxn modelId="41" srcId="1" destId="11" srcOrd="0" destOrd="0"/>
        <dgm:cxn modelId="42" srcId="1" destId="12" srcOrd="1" destOrd="0"/>
        <dgm:cxn modelId="5" srcId="0" destId="2" srcOrd="0" destOrd="0"/>
      </dgm:cxnLst>
      <dgm:bg/>
      <dgm:whole/>
    </dgm:dataModel>
  </dgm:styleData>
  <dgm:clrData>
    <dgm:dataModel>
      <dgm:ptLst>
        <dgm:pt modelId="0" type="doc"/>
        <dgm:pt modelId="1">
          <dgm:prSet phldr="1"/>
        </dgm:pt>
        <dgm:pt modelId="11">
          <dgm:prSet phldr="1"/>
        </dgm:pt>
        <dgm:pt modelId="12">
          <dgm:prSet phldr="1"/>
        </dgm:pt>
        <dgm:pt modelId="2">
          <dgm:prSet phldr="1"/>
        </dgm:pt>
        <dgm:pt modelId="3">
          <dgm:prSet phldr="1"/>
        </dgm:pt>
        <dgm:pt modelId="4">
          <dgm:prSet phldr="1"/>
        </dgm:pt>
      </dgm:ptLst>
      <dgm:cxnLst>
        <dgm:cxn modelId="8" srcId="0" destId="1" srcOrd="0" destOrd="0"/>
        <dgm:cxn modelId="81" srcId="1" destId="11" srcOrd="0" destOrd="0"/>
        <dgm:cxn modelId="82" srcId="1" destId="12" srcOrd="1" destOrd="0"/>
        <dgm:cxn modelId="9" srcId="0" destId="2" srcOrd="0" destOrd="0"/>
        <dgm:cxn modelId="10" srcId="0" destId="3" srcOrd="0" destOrd="0"/>
        <dgm:cxn modelId="11" srcId="0" destId="4" srcOrd="0" destOrd="0"/>
      </dgm:cxnLst>
      <dgm:bg/>
      <dgm:whole/>
    </dgm:dataModel>
  </dgm:clrData>
  <dgm:layoutNode name="Name0">
    <dgm:varLst>
      <dgm:chMax val="7"/>
      <dgm:dir/>
      <dgm:animOne val="branch"/>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parTx1" refType="w"/>
      <dgm:constr type="w" for="ch" forName="chLin1" refType="w" refFor="ch" refForName="parTx1" fact="1.38"/>
      <dgm:constr type="h" for="ch" forName="chLin1" refType="h"/>
      <dgm:constr type="w" for="ch" forName="spPre1" refType="w" fact="0.27"/>
      <dgm:constr type="w" for="ch" forName="spPost1" refType="w" fact="0.27"/>
      <dgm:constr type="h" for="ch" forName="spPre1" refType="h"/>
      <dgm:constr type="h" for="ch" forName="spPost1" refType="h"/>
      <dgm:constr type="primFontSz" for="ch" forName="parTx1" val="65"/>
      <dgm:constr type="primFontSz" for="des" forName="desTx1" refType="primFontSz" refFor="ch" refForName="parTx1" fact="0.78"/>
      <dgm:constr type="primFontSz" for="des" forName="desTx1" op="equ"/>
      <dgm:constr type="w" for="ch" forName="parTx2" refType="w"/>
      <dgm:constr type="w" for="ch" forName="chLin2" refType="w" refFor="ch" refForName="parTx2" fact="1.38"/>
      <dgm:constr type="h" for="ch" forName="chLin2" refType="h"/>
      <dgm:constr type="w" for="ch" forName="spPre2" refType="w" fact="0.54"/>
      <dgm:constr type="w" for="ch" forName="spPost2" refType="w" fact="0.54"/>
      <dgm:constr type="h" for="ch" forName="spPre2" refType="h"/>
      <dgm:constr type="h" for="ch" forName="spPost2" refType="h"/>
      <dgm:constr type="primFontSz" for="ch" forName="parTx2" refType="primFontSz" refFor="ch" refForName="parTx1" op="equ"/>
      <dgm:constr type="primFontSz" for="des" forName="desTx2" refType="primFontSz" refFor="des" refForName="desTx1" op="equ"/>
      <dgm:constr type="w" for="ch" forName="parTx3" refType="w"/>
      <dgm:constr type="w" for="ch" forName="chLin3" refType="w" refFor="ch" refForName="parTx3" fact="1.38"/>
      <dgm:constr type="h" for="ch" forName="chLin3" refType="h"/>
      <dgm:constr type="w" for="ch" forName="spPre3" refType="w" fact="0.54"/>
      <dgm:constr type="w" for="ch" forName="spPost3" refType="w" fact="0.54"/>
      <dgm:constr type="h" for="ch" forName="spPre3" refType="h"/>
      <dgm:constr type="h" for="ch" forName="spPost3" refType="h"/>
      <dgm:constr type="primFontSz" for="ch" forName="parTx3" refType="primFontSz" refFor="ch" refForName="parTx1" op="equ"/>
      <dgm:constr type="primFontSz" for="des" forName="desTx3" refType="primFontSz" refFor="des" refForName="desTx1" op="equ"/>
      <dgm:constr type="w" for="ch" forName="parTx4" refType="w"/>
      <dgm:constr type="w" for="ch" forName="chLin4" refType="w" refFor="ch" refForName="parTx4" fact="1.38"/>
      <dgm:constr type="h" for="ch" forName="chLin4" refType="h"/>
      <dgm:constr type="w" for="ch" forName="spPre4" refType="w" fact="0.54"/>
      <dgm:constr type="w" for="ch" forName="spPost4" refType="w" fact="0.54"/>
      <dgm:constr type="h" for="ch" forName="spPre4" refType="h"/>
      <dgm:constr type="h" for="ch" forName="spPost4" refType="h"/>
      <dgm:constr type="primFontSz" for="ch" forName="parTx4" refType="primFontSz" refFor="ch" refForName="parTx1" op="equ"/>
      <dgm:constr type="primFontSz" for="des" forName="desTx4" refType="primFontSz" refFor="des" refForName="desTx1" op="equ"/>
      <dgm:constr type="w" for="ch" forName="parTx5" refType="w"/>
      <dgm:constr type="w" for="ch" forName="chLin5" refType="w" refFor="ch" refForName="parTx5" fact="1.38"/>
      <dgm:constr type="h" for="ch" forName="chLin5" refType="h"/>
      <dgm:constr type="w" for="ch" forName="spPre5" refType="w" fact="0.54"/>
      <dgm:constr type="w" for="ch" forName="spPost5" refType="w" fact="0.54"/>
      <dgm:constr type="h" for="ch" forName="spPre5" refType="h"/>
      <dgm:constr type="h" for="ch" forName="spPost5" refType="h"/>
      <dgm:constr type="primFontSz" for="ch" forName="parTx5" refType="primFontSz" refFor="ch" refForName="parTx1" op="equ"/>
      <dgm:constr type="primFontSz" for="des" forName="desTx5" refType="primFontSz" refFor="des" refForName="desTx1" op="equ"/>
      <dgm:constr type="w" for="ch" forName="parTx6" refType="w"/>
      <dgm:constr type="w" for="ch" forName="chLin6" refType="w" refFor="ch" refForName="parTx6" fact="1.38"/>
      <dgm:constr type="h" for="ch" forName="chLin6" refType="h"/>
      <dgm:constr type="w" for="ch" forName="spPre6" refType="w" fact="0.54"/>
      <dgm:constr type="w" for="ch" forName="spPost6" refType="w" fact="0.54"/>
      <dgm:constr type="h" for="ch" forName="spPre6" refType="h"/>
      <dgm:constr type="h" for="ch" forName="spPost6" refType="h"/>
      <dgm:constr type="primFontSz" for="ch" forName="parTx6" refType="primFontSz" refFor="ch" refForName="parTx1" op="equ"/>
      <dgm:constr type="primFontSz" for="des" forName="desTx6" refType="primFontSz" refFor="des" refForName="desTx1" op="equ"/>
      <dgm:constr type="w" for="ch" forName="parTx7" refType="w"/>
      <dgm:constr type="w" for="ch" forName="chLin7" refType="w" refFor="ch" refForName="parTx7" fact="1.38"/>
      <dgm:constr type="h" for="ch" forName="chLin7" refType="h"/>
      <dgm:constr type="w" for="ch" forName="spPre7" refType="w" fact="0.54"/>
      <dgm:constr type="w" for="ch" forName="spPost7" refType="w" fact="0.54"/>
      <dgm:constr type="h" for="ch" forName="spPre7" refType="h"/>
      <dgm:constr type="h" for="ch" forName="spPost7" refType="h"/>
      <dgm:constr type="primFontSz" for="ch" forName="parTx7" refType="primFontSz" refFor="ch" refForName="parTx1" op="equ"/>
      <dgm:constr type="primFontSz" for="des" forName="desTx7" refType="primFontSz" refFor="des" refForName="desTx1" op="equ"/>
    </dgm:constrLst>
    <dgm:forEach name="Name4" axis="ch" ptType="node">
      <dgm:choose name="Name5">
        <dgm:if name="Name6" axis="self" ptType="node" func="pos" op="equ" val="1">
          <dgm:layoutNode name="parTx1"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
            <dgm:if name="Name8" axis="ch" ptType="node" func="cnt" op="gte" val="1">
              <dgm:layoutNode name="spPre1">
                <dgm:alg type="sp"/>
                <dgm:shape xmlns:r="http://schemas.openxmlformats.org/officeDocument/2006/relationships" r:blip="">
                  <dgm:adjLst/>
                </dgm:shape>
              </dgm:layoutNode>
              <dgm:layoutNode name="chLin1">
                <dgm:alg type="lin">
                  <dgm:param type="linDir" val="fromT"/>
                </dgm:alg>
                <dgm:shape xmlns:r="http://schemas.openxmlformats.org/officeDocument/2006/relationships" r:blip="">
                  <dgm:adjLst/>
                </dgm:shape>
                <dgm:presOf/>
                <dgm:constrLst>
                  <dgm:constr type="w" for="ch" forName="txAndLines1" refType="w" fact="0.77"/>
                  <dgm:constr type="w" for="ch" forName="top1" refType="w" refFor="ch" refForName="txAndLines1" fact="0.78"/>
                </dgm:constrLst>
                <dgm:forEach name="Name9" axis="ch">
                  <dgm:forEach name="Name10" axis="self" ptType="parTrans">
                    <dgm:layoutNode name="Name11" styleLbl="parChTrans1D1">
                      <dgm:choose name="Name12">
                        <dgm:if name="Name13" func="var" arg="dir" op="equ" val="norm">
                          <dgm:alg type="conn">
                            <dgm:param type="dim" val="1D"/>
                            <dgm:param type="begPts" val="midR"/>
                            <dgm:param type="endSty" val="noArr"/>
                            <dgm:param type="dstNode" val="anchor1"/>
                          </dgm:alg>
                        </dgm:if>
                        <dgm:else name="Name14">
                          <dgm:alg type="conn">
                            <dgm:param type="dim" val="1D"/>
                            <dgm:param type="begPts" val="midL"/>
                            <dgm:param type="endSty" val="noArr"/>
                            <dgm:param type="srcNode" val="parTx1"/>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 axis="self" ptType="node">
                    <dgm:choose name="Name16">
                      <dgm:if name="Name17" axis="par ch" ptType="node node" func="cnt" op="equ" val="1">
                        <dgm:layoutNode name="top1">
                          <dgm:alg type="sp"/>
                          <dgm:shape xmlns:r="http://schemas.openxmlformats.org/officeDocument/2006/relationships" r:blip="">
                            <dgm:adjLst/>
                          </dgm:shape>
                          <dgm:constrLst>
                            <dgm:constr type="h" refType="w" fact="0.6"/>
                          </dgm:constrLst>
                        </dgm:layoutNode>
                      </dgm:if>
                      <dgm:else name="Name18"/>
                    </dgm:choose>
                    <dgm:layoutNode name="txAndLines1">
                      <dgm:choose name="Name19">
                        <dgm:if name="Name20" func="var" arg="dir" op="equ" val="norm">
                          <dgm:alg type="lin"/>
                        </dgm:if>
                        <dgm:else name="Name21">
                          <dgm:alg type="lin">
                            <dgm:param type="linDir" val="fromR"/>
                          </dgm:alg>
                        </dgm:else>
                      </dgm:choose>
                      <dgm:shape xmlns:r="http://schemas.openxmlformats.org/officeDocument/2006/relationships" r:blip="">
                        <dgm:adjLst/>
                      </dgm:shape>
                      <dgm:presOf/>
                      <dgm:choose name="Name22">
                        <dgm:if name="Name23" axis="root ch" ptType="all node" func="cnt" op="gte" val="2">
                          <dgm:constrLst>
                            <dgm:constr type="w" for="ch" forName="anchor1" refType="w"/>
                            <dgm:constr type="w" for="ch" forName="backup1" refType="w" fact="-1"/>
                            <dgm:constr type="w" for="ch" forName="preLine1" refType="w" fact="0.11"/>
                            <dgm:constr type="w" for="ch" forName="desTx1" refType="w" fact="0.78"/>
                            <dgm:constr type="w" for="ch" forName="postLine1" refType="w" fact="0.11"/>
                          </dgm:constrLst>
                        </dgm:if>
                        <dgm:else name="Name24">
                          <dgm:constrLst>
                            <dgm:constr type="w" for="ch" forName="anchor1" refType="w" fact="0.89"/>
                            <dgm:constr type="w" for="ch" forName="backup1" refType="w" fact="-0.89"/>
                            <dgm:constr type="w" for="ch" forName="preLine1" refType="w" fact="0.11"/>
                            <dgm:constr type="w" for="ch" forName="desTx1" refType="w" fact="0.78"/>
                          </dgm:constrLst>
                        </dgm:else>
                      </dgm:choose>
                      <dgm:layoutNode name="anchor1" moveWith="desTx1">
                        <dgm:alg type="sp"/>
                        <dgm:shape xmlns:r="http://schemas.openxmlformats.org/officeDocument/2006/relationships" r:blip="">
                          <dgm:adjLst/>
                        </dgm:shape>
                      </dgm:layoutNode>
                      <dgm:layoutNode name="backup1" moveWith="desTx1">
                        <dgm:alg type="sp"/>
                        <dgm:shape xmlns:r="http://schemas.openxmlformats.org/officeDocument/2006/relationships" r:blip="">
                          <dgm:adjLst/>
                        </dgm:shape>
                      </dgm:layoutNode>
                      <dgm:layoutNode name="preLine1" styleLbl="parChTrans1D1" moveWith="desTx1">
                        <dgm:alg type="sp"/>
                        <dgm:shape xmlns:r="http://schemas.openxmlformats.org/officeDocument/2006/relationships" type="line" r:blip="">
                          <dgm:adjLst/>
                        </dgm:shape>
                        <dgm:presOf/>
                      </dgm:layoutNode>
                      <dgm:layoutNode name="desTx1"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25">
                        <dgm:if name="Name26" axis="root ch" ptType="all node" func="cnt" op="gte" val="2">
                          <dgm:layoutNode name="postLine1" styleLbl="parChTrans1D1" moveWith="desTx1">
                            <dgm:alg type="sp"/>
                            <dgm:shape xmlns:r="http://schemas.openxmlformats.org/officeDocument/2006/relationships" type="line" r:blip="">
                              <dgm:adjLst/>
                            </dgm:shape>
                            <dgm:presOf/>
                          </dgm:layoutNode>
                        </dgm:if>
                        <dgm:else name="Name27"/>
                      </dgm:choose>
                    </dgm:layoutNode>
                  </dgm:forEach>
                  <dgm:choose name="Name28">
                    <dgm:if name="Name29" axis="root ch" ptType="all node" func="cnt" op="gte" val="2">
                      <dgm:forEach name="Name30" axis="self" ptType="parTrans">
                        <dgm:layoutNode name="Name31" styleLbl="parChTrans1D1">
                          <dgm:choose name="Name32">
                            <dgm:if name="Name33" func="var" arg="dir" op="equ" val="norm">
                              <dgm:alg type="conn">
                                <dgm:param type="dim" val="1D"/>
                                <dgm:param type="begPts" val="midL"/>
                                <dgm:param type="srcNode" val="parTx2"/>
                                <dgm:param type="endSty" val="noArr"/>
                                <dgm:param type="dstNode" val="anchor1"/>
                              </dgm:alg>
                            </dgm:if>
                            <dgm:else name="Name34">
                              <dgm:alg type="conn">
                                <dgm:param type="dim" val="1D"/>
                                <dgm:param type="begPts" val="midR"/>
                                <dgm:param type="endSty" val="noArr"/>
                                <dgm:param type="srcNode" val="parTx2"/>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35"/>
                  </dgm:choose>
                </dgm:forEach>
              </dgm:layoutNode>
              <dgm:choose name="Name36">
                <dgm:if name="Name37" axis="root ch" ptType="all node" func="cnt" op="gte" val="2">
                  <dgm:layoutNode name="spPost1">
                    <dgm:alg type="sp"/>
                    <dgm:shape xmlns:r="http://schemas.openxmlformats.org/officeDocument/2006/relationships" r:blip="">
                      <dgm:adjLst/>
                    </dgm:shape>
                  </dgm:layoutNode>
                </dgm:if>
                <dgm:else name="Name38"/>
              </dgm:choose>
            </dgm:if>
            <dgm:else name="Name39"/>
          </dgm:choose>
        </dgm:if>
        <dgm:if name="Name40" axis="self" ptType="node" func="pos" op="equ" val="2">
          <dgm:layoutNode name="parTx2"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41">
            <dgm:if name="Name42" axis="ch" ptType="node" func="cnt" op="gte" val="1">
              <dgm:layoutNode name="spPre2">
                <dgm:alg type="sp"/>
                <dgm:shape xmlns:r="http://schemas.openxmlformats.org/officeDocument/2006/relationships" r:blip="">
                  <dgm:adjLst/>
                </dgm:shape>
              </dgm:layoutNode>
              <dgm:layoutNode name="chLin2">
                <dgm:alg type="lin">
                  <dgm:param type="linDir" val="fromT"/>
                </dgm:alg>
                <dgm:shape xmlns:r="http://schemas.openxmlformats.org/officeDocument/2006/relationships" r:blip="">
                  <dgm:adjLst/>
                </dgm:shape>
                <dgm:presOf/>
                <dgm:constrLst>
                  <dgm:constr type="w" for="ch" forName="txAndLines2" refType="w" fact="0.77"/>
                  <dgm:constr type="w" for="ch" forName="top2" refType="w" refFor="ch" refForName="txAndLines2" fact="0.78"/>
                </dgm:constrLst>
                <dgm:forEach name="Name43" axis="ch">
                  <dgm:forEach name="Name44" axis="self" ptType="parTrans">
                    <dgm:layoutNode name="Name45" styleLbl="parChTrans1D1">
                      <dgm:choose name="Name46">
                        <dgm:if name="Name47" func="var" arg="dir" op="equ" val="norm">
                          <dgm:alg type="conn">
                            <dgm:param type="dim" val="1D"/>
                            <dgm:param type="begPts" val="midR"/>
                            <dgm:param type="endSty" val="noArr"/>
                            <dgm:param type="dstNode" val="anchor2"/>
                          </dgm:alg>
                        </dgm:if>
                        <dgm:else name="Name48">
                          <dgm:alg type="conn">
                            <dgm:param type="dim" val="1D"/>
                            <dgm:param type="begPts" val="midL"/>
                            <dgm:param type="endSty" val="noArr"/>
                            <dgm:param type="srcNode" val="parTx2"/>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49" axis="self" ptType="node">
                    <dgm:choose name="Name50">
                      <dgm:if name="Name51" axis="par ch" ptType="node node" func="cnt" op="equ" val="1">
                        <dgm:layoutNode name="top2">
                          <dgm:alg type="sp"/>
                          <dgm:shape xmlns:r="http://schemas.openxmlformats.org/officeDocument/2006/relationships" r:blip="">
                            <dgm:adjLst/>
                          </dgm:shape>
                          <dgm:constrLst>
                            <dgm:constr type="h" refType="w" fact="0.6"/>
                          </dgm:constrLst>
                        </dgm:layoutNode>
                      </dgm:if>
                      <dgm:else name="Name52"/>
                    </dgm:choose>
                    <dgm:layoutNode name="txAndLines2">
                      <dgm:choose name="Name53">
                        <dgm:if name="Name54" func="var" arg="dir" op="equ" val="norm">
                          <dgm:alg type="lin"/>
                        </dgm:if>
                        <dgm:else name="Name55">
                          <dgm:alg type="lin">
                            <dgm:param type="linDir" val="fromR"/>
                          </dgm:alg>
                        </dgm:else>
                      </dgm:choose>
                      <dgm:shape xmlns:r="http://schemas.openxmlformats.org/officeDocument/2006/relationships" r:blip="">
                        <dgm:adjLst/>
                      </dgm:shape>
                      <dgm:presOf/>
                      <dgm:choose name="Name56">
                        <dgm:if name="Name57" axis="root ch" ptType="all node" func="cnt" op="gte" val="3">
                          <dgm:constrLst>
                            <dgm:constr type="w" for="ch" forName="anchor2" refType="w"/>
                            <dgm:constr type="w" for="ch" forName="backup2" refType="w" fact="-1"/>
                            <dgm:constr type="w" for="ch" forName="preLine2" refType="w" fact="0.11"/>
                            <dgm:constr type="w" for="ch" forName="desTx2" refType="w" fact="0.78"/>
                            <dgm:constr type="w" for="ch" forName="postLine2" refType="w" fact="0.11"/>
                          </dgm:constrLst>
                        </dgm:if>
                        <dgm:else name="Name58">
                          <dgm:constrLst>
                            <dgm:constr type="w" for="ch" forName="anchor2" refType="w" fact="0.89"/>
                            <dgm:constr type="w" for="ch" forName="backup2" refType="w" fact="-0.89"/>
                            <dgm:constr type="w" for="ch" forName="preLine2" refType="w" fact="0.11"/>
                            <dgm:constr type="w" for="ch" forName="desTx2" refType="w" fact="0.78"/>
                          </dgm:constrLst>
                        </dgm:else>
                      </dgm:choose>
                      <dgm:layoutNode name="anchor2" moveWith="desTx2">
                        <dgm:alg type="sp"/>
                        <dgm:shape xmlns:r="http://schemas.openxmlformats.org/officeDocument/2006/relationships" r:blip="">
                          <dgm:adjLst/>
                        </dgm:shape>
                      </dgm:layoutNode>
                      <dgm:layoutNode name="backup2" moveWith="desTx2">
                        <dgm:alg type="sp"/>
                        <dgm:shape xmlns:r="http://schemas.openxmlformats.org/officeDocument/2006/relationships" r:blip="">
                          <dgm:adjLst/>
                        </dgm:shape>
                      </dgm:layoutNode>
                      <dgm:layoutNode name="preLine2" styleLbl="parChTrans1D1" moveWith="desTx2">
                        <dgm:alg type="sp"/>
                        <dgm:shape xmlns:r="http://schemas.openxmlformats.org/officeDocument/2006/relationships" type="line" r:blip="">
                          <dgm:adjLst/>
                        </dgm:shape>
                        <dgm:presOf/>
                      </dgm:layoutNode>
                      <dgm:layoutNode name="desTx2"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59">
                        <dgm:if name="Name60" axis="root ch" ptType="all node" func="cnt" op="gte" val="3">
                          <dgm:layoutNode name="postLine2" styleLbl="parChTrans1D1" moveWith="desTx2">
                            <dgm:alg type="sp"/>
                            <dgm:shape xmlns:r="http://schemas.openxmlformats.org/officeDocument/2006/relationships" type="line" r:blip="">
                              <dgm:adjLst/>
                            </dgm:shape>
                            <dgm:presOf/>
                          </dgm:layoutNode>
                        </dgm:if>
                        <dgm:else name="Name61"/>
                      </dgm:choose>
                    </dgm:layoutNode>
                  </dgm:forEach>
                  <dgm:choose name="Name62">
                    <dgm:if name="Name63" axis="root ch" ptType="all node" func="cnt" op="gte" val="3">
                      <dgm:forEach name="Name64" axis="self" ptType="parTrans">
                        <dgm:layoutNode name="Name65" styleLbl="parChTrans1D1">
                          <dgm:choose name="Name66">
                            <dgm:if name="Name67" func="var" arg="dir" op="equ" val="norm">
                              <dgm:alg type="conn">
                                <dgm:param type="dim" val="1D"/>
                                <dgm:param type="begPts" val="midL"/>
                                <dgm:param type="srcNode" val="parTx3"/>
                                <dgm:param type="endSty" val="noArr"/>
                                <dgm:param type="dstNode" val="anchor2"/>
                              </dgm:alg>
                            </dgm:if>
                            <dgm:else name="Name68">
                              <dgm:alg type="conn">
                                <dgm:param type="dim" val="1D"/>
                                <dgm:param type="begPts" val="midR"/>
                                <dgm:param type="endSty" val="noArr"/>
                                <dgm:param type="srcNode" val="parTx3"/>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69"/>
                  </dgm:choose>
                </dgm:forEach>
              </dgm:layoutNode>
              <dgm:choose name="Name70">
                <dgm:if name="Name71" axis="root ch" ptType="all node" func="cnt" op="gte" val="3">
                  <dgm:layoutNode name="spPost2">
                    <dgm:alg type="sp"/>
                    <dgm:shape xmlns:r="http://schemas.openxmlformats.org/officeDocument/2006/relationships" r:blip="">
                      <dgm:adjLst/>
                    </dgm:shape>
                  </dgm:layoutNode>
                </dgm:if>
                <dgm:else name="Name72"/>
              </dgm:choose>
            </dgm:if>
            <dgm:else name="Name73"/>
          </dgm:choose>
        </dgm:if>
        <dgm:if name="Name74" axis="self" ptType="node" func="pos" op="equ" val="3">
          <dgm:layoutNode name="parTx3"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5">
            <dgm:if name="Name76" axis="ch" ptType="node" func="cnt" op="gte" val="1">
              <dgm:layoutNode name="spPre3">
                <dgm:alg type="sp"/>
                <dgm:shape xmlns:r="http://schemas.openxmlformats.org/officeDocument/2006/relationships" r:blip="">
                  <dgm:adjLst/>
                </dgm:shape>
              </dgm:layoutNode>
              <dgm:layoutNode name="chLin3">
                <dgm:alg type="lin">
                  <dgm:param type="linDir" val="fromT"/>
                </dgm:alg>
                <dgm:shape xmlns:r="http://schemas.openxmlformats.org/officeDocument/2006/relationships" r:blip="">
                  <dgm:adjLst/>
                </dgm:shape>
                <dgm:presOf/>
                <dgm:constrLst>
                  <dgm:constr type="w" for="ch" forName="txAndLines3" refType="w" fact="0.77"/>
                  <dgm:constr type="w" for="ch" forName="top3" refType="w" refFor="ch" refForName="txAndLines3" fact="0.78"/>
                </dgm:constrLst>
                <dgm:forEach name="Name77" axis="ch">
                  <dgm:forEach name="Name78" axis="self" ptType="parTrans">
                    <dgm:layoutNode name="Name79" styleLbl="parChTrans1D1">
                      <dgm:choose name="Name80">
                        <dgm:if name="Name81" func="var" arg="dir" op="equ" val="norm">
                          <dgm:alg type="conn">
                            <dgm:param type="dim" val="1D"/>
                            <dgm:param type="begPts" val="midR"/>
                            <dgm:param type="endSty" val="noArr"/>
                            <dgm:param type="dstNode" val="anchor3"/>
                          </dgm:alg>
                        </dgm:if>
                        <dgm:else name="Name82">
                          <dgm:alg type="conn">
                            <dgm:param type="dim" val="1D"/>
                            <dgm:param type="begPts" val="midL"/>
                            <dgm:param type="endSty" val="noArr"/>
                            <dgm:param type="srcNode" val="parTx3"/>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83" axis="self" ptType="node">
                    <dgm:choose name="Name84">
                      <dgm:if name="Name85" axis="par ch" ptType="node node" func="cnt" op="equ" val="1">
                        <dgm:layoutNode name="top3">
                          <dgm:alg type="sp"/>
                          <dgm:shape xmlns:r="http://schemas.openxmlformats.org/officeDocument/2006/relationships" r:blip="">
                            <dgm:adjLst/>
                          </dgm:shape>
                          <dgm:constrLst>
                            <dgm:constr type="h" refType="w" fact="0.6"/>
                          </dgm:constrLst>
                        </dgm:layoutNode>
                      </dgm:if>
                      <dgm:else name="Name86"/>
                    </dgm:choose>
                    <dgm:layoutNode name="txAndLines3">
                      <dgm:choose name="Name87">
                        <dgm:if name="Name88" func="var" arg="dir" op="equ" val="norm">
                          <dgm:alg type="lin"/>
                        </dgm:if>
                        <dgm:else name="Name89">
                          <dgm:alg type="lin">
                            <dgm:param type="linDir" val="fromR"/>
                          </dgm:alg>
                        </dgm:else>
                      </dgm:choose>
                      <dgm:shape xmlns:r="http://schemas.openxmlformats.org/officeDocument/2006/relationships" r:blip="">
                        <dgm:adjLst/>
                      </dgm:shape>
                      <dgm:presOf/>
                      <dgm:choose name="Name90">
                        <dgm:if name="Name91" axis="root ch" ptType="all node" func="cnt" op="gte" val="4">
                          <dgm:constrLst>
                            <dgm:constr type="w" for="ch" forName="anchor3" refType="w"/>
                            <dgm:constr type="w" for="ch" forName="backup3" refType="w" fact="-1"/>
                            <dgm:constr type="w" for="ch" forName="preLine3" refType="w" fact="0.11"/>
                            <dgm:constr type="w" for="ch" forName="desTx3" refType="w" fact="0.78"/>
                            <dgm:constr type="w" for="ch" forName="postLine3" refType="w" fact="0.11"/>
                          </dgm:constrLst>
                        </dgm:if>
                        <dgm:else name="Name92">
                          <dgm:constrLst>
                            <dgm:constr type="w" for="ch" forName="anchor3" refType="w" fact="0.89"/>
                            <dgm:constr type="w" for="ch" forName="backup3" refType="w" fact="-0.89"/>
                            <dgm:constr type="w" for="ch" forName="preLine3" refType="w" fact="0.11"/>
                            <dgm:constr type="w" for="ch" forName="desTx3" refType="w" fact="0.78"/>
                          </dgm:constrLst>
                        </dgm:else>
                      </dgm:choose>
                      <dgm:layoutNode name="anchor3" moveWith="desTx3">
                        <dgm:alg type="sp"/>
                        <dgm:shape xmlns:r="http://schemas.openxmlformats.org/officeDocument/2006/relationships" r:blip="">
                          <dgm:adjLst/>
                        </dgm:shape>
                      </dgm:layoutNode>
                      <dgm:layoutNode name="backup3" moveWith="desTx3">
                        <dgm:alg type="sp"/>
                        <dgm:shape xmlns:r="http://schemas.openxmlformats.org/officeDocument/2006/relationships" r:blip="">
                          <dgm:adjLst/>
                        </dgm:shape>
                      </dgm:layoutNode>
                      <dgm:layoutNode name="preLine3" styleLbl="parChTrans1D1" moveWith="desTx3">
                        <dgm:alg type="sp"/>
                        <dgm:shape xmlns:r="http://schemas.openxmlformats.org/officeDocument/2006/relationships" type="line" r:blip="">
                          <dgm:adjLst/>
                        </dgm:shape>
                        <dgm:presOf/>
                      </dgm:layoutNode>
                      <dgm:layoutNode name="desTx3"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93">
                        <dgm:if name="Name94" axis="root ch" ptType="all node" func="cnt" op="gte" val="4">
                          <dgm:layoutNode name="postLine3" styleLbl="parChTrans1D1" moveWith="desTx3">
                            <dgm:alg type="sp"/>
                            <dgm:shape xmlns:r="http://schemas.openxmlformats.org/officeDocument/2006/relationships" type="line" r:blip="">
                              <dgm:adjLst/>
                            </dgm:shape>
                            <dgm:presOf/>
                          </dgm:layoutNode>
                        </dgm:if>
                        <dgm:else name="Name95"/>
                      </dgm:choose>
                    </dgm:layoutNode>
                  </dgm:forEach>
                  <dgm:choose name="Name96">
                    <dgm:if name="Name97" axis="root ch" ptType="all node" func="cnt" op="gte" val="4">
                      <dgm:forEach name="Name98" axis="self" ptType="parTrans">
                        <dgm:layoutNode name="Name99" styleLbl="parChTrans1D1">
                          <dgm:choose name="Name100">
                            <dgm:if name="Name101" func="var" arg="dir" op="equ" val="norm">
                              <dgm:alg type="conn">
                                <dgm:param type="dim" val="1D"/>
                                <dgm:param type="begPts" val="midL"/>
                                <dgm:param type="srcNode" val="parTx4"/>
                                <dgm:param type="endSty" val="noArr"/>
                                <dgm:param type="dstNode" val="anchor3"/>
                              </dgm:alg>
                            </dgm:if>
                            <dgm:else name="Name102">
                              <dgm:alg type="conn">
                                <dgm:param type="dim" val="1D"/>
                                <dgm:param type="begPts" val="midR"/>
                                <dgm:param type="endSty" val="noArr"/>
                                <dgm:param type="srcNode" val="parTx4"/>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03"/>
                  </dgm:choose>
                </dgm:forEach>
              </dgm:layoutNode>
              <dgm:choose name="Name104">
                <dgm:if name="Name105" axis="root ch" ptType="all node" func="cnt" op="gte" val="4">
                  <dgm:layoutNode name="spPost3">
                    <dgm:alg type="sp"/>
                    <dgm:shape xmlns:r="http://schemas.openxmlformats.org/officeDocument/2006/relationships" r:blip="">
                      <dgm:adjLst/>
                    </dgm:shape>
                  </dgm:layoutNode>
                </dgm:if>
                <dgm:else name="Name106"/>
              </dgm:choose>
            </dgm:if>
            <dgm:else name="Name107"/>
          </dgm:choose>
        </dgm:if>
        <dgm:if name="Name108" axis="self" ptType="node" func="pos" op="equ" val="4">
          <dgm:layoutNode name="parTx4"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09">
            <dgm:if name="Name110" axis="ch" ptType="node" func="cnt" op="gte" val="1">
              <dgm:layoutNode name="spPre4">
                <dgm:alg type="sp"/>
                <dgm:shape xmlns:r="http://schemas.openxmlformats.org/officeDocument/2006/relationships" r:blip="">
                  <dgm:adjLst/>
                </dgm:shape>
              </dgm:layoutNode>
              <dgm:layoutNode name="chLin4">
                <dgm:alg type="lin">
                  <dgm:param type="linDir" val="fromT"/>
                </dgm:alg>
                <dgm:shape xmlns:r="http://schemas.openxmlformats.org/officeDocument/2006/relationships" r:blip="">
                  <dgm:adjLst/>
                </dgm:shape>
                <dgm:presOf/>
                <dgm:constrLst>
                  <dgm:constr type="w" for="ch" forName="txAndLines4" refType="w" fact="0.77"/>
                  <dgm:constr type="w" for="ch" forName="top4" refType="w" refFor="ch" refForName="txAndLines4" fact="0.78"/>
                </dgm:constrLst>
                <dgm:forEach name="Name111" axis="ch">
                  <dgm:forEach name="Name112" axis="self" ptType="parTrans">
                    <dgm:layoutNode name="Name113" styleLbl="parChTrans1D1">
                      <dgm:choose name="Name114">
                        <dgm:if name="Name115" func="var" arg="dir" op="equ" val="norm">
                          <dgm:alg type="conn">
                            <dgm:param type="dim" val="1D"/>
                            <dgm:param type="begPts" val="midR"/>
                            <dgm:param type="endSty" val="noArr"/>
                            <dgm:param type="dstNode" val="anchor4"/>
                          </dgm:alg>
                        </dgm:if>
                        <dgm:else name="Name116">
                          <dgm:alg type="conn">
                            <dgm:param type="dim" val="1D"/>
                            <dgm:param type="begPts" val="midL"/>
                            <dgm:param type="endSty" val="noArr"/>
                            <dgm:param type="srcNode" val="parTx4"/>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17" axis="self" ptType="node">
                    <dgm:choose name="Name118">
                      <dgm:if name="Name119" axis="par ch" ptType="node node" func="cnt" op="equ" val="1">
                        <dgm:layoutNode name="top4">
                          <dgm:alg type="sp"/>
                          <dgm:shape xmlns:r="http://schemas.openxmlformats.org/officeDocument/2006/relationships" r:blip="">
                            <dgm:adjLst/>
                          </dgm:shape>
                          <dgm:constrLst>
                            <dgm:constr type="h" refType="w" fact="0.6"/>
                          </dgm:constrLst>
                        </dgm:layoutNode>
                      </dgm:if>
                      <dgm:else name="Name120"/>
                    </dgm:choose>
                    <dgm:layoutNode name="txAndLines4">
                      <dgm:choose name="Name121">
                        <dgm:if name="Name122" func="var" arg="dir" op="equ" val="norm">
                          <dgm:alg type="lin"/>
                        </dgm:if>
                        <dgm:else name="Name123">
                          <dgm:alg type="lin">
                            <dgm:param type="linDir" val="fromR"/>
                          </dgm:alg>
                        </dgm:else>
                      </dgm:choose>
                      <dgm:shape xmlns:r="http://schemas.openxmlformats.org/officeDocument/2006/relationships" r:blip="">
                        <dgm:adjLst/>
                      </dgm:shape>
                      <dgm:presOf/>
                      <dgm:choose name="Name124">
                        <dgm:if name="Name125" axis="root ch" ptType="all node" func="cnt" op="gte" val="5">
                          <dgm:constrLst>
                            <dgm:constr type="w" for="ch" forName="anchor4" refType="w"/>
                            <dgm:constr type="w" for="ch" forName="backup4" refType="w" fact="-1"/>
                            <dgm:constr type="w" for="ch" forName="preLine4" refType="w" fact="0.11"/>
                            <dgm:constr type="w" for="ch" forName="desTx4" refType="w" fact="0.78"/>
                            <dgm:constr type="w" for="ch" forName="postLine4" refType="w" fact="0.11"/>
                          </dgm:constrLst>
                        </dgm:if>
                        <dgm:else name="Name126">
                          <dgm:constrLst>
                            <dgm:constr type="w" for="ch" forName="anchor4" refType="w" fact="0.89"/>
                            <dgm:constr type="w" for="ch" forName="backup4" refType="w" fact="-0.89"/>
                            <dgm:constr type="w" for="ch" forName="preLine4" refType="w" fact="0.11"/>
                            <dgm:constr type="w" for="ch" forName="desTx4" refType="w" fact="0.78"/>
                          </dgm:constrLst>
                        </dgm:else>
                      </dgm:choose>
                      <dgm:layoutNode name="anchor4" moveWith="desTx4">
                        <dgm:alg type="sp"/>
                        <dgm:shape xmlns:r="http://schemas.openxmlformats.org/officeDocument/2006/relationships" r:blip="">
                          <dgm:adjLst/>
                        </dgm:shape>
                      </dgm:layoutNode>
                      <dgm:layoutNode name="backup4" moveWith="desTx4">
                        <dgm:alg type="sp"/>
                        <dgm:shape xmlns:r="http://schemas.openxmlformats.org/officeDocument/2006/relationships" r:blip="">
                          <dgm:adjLst/>
                        </dgm:shape>
                      </dgm:layoutNode>
                      <dgm:layoutNode name="preLine4" styleLbl="parChTrans1D1" moveWith="desTx4">
                        <dgm:alg type="sp"/>
                        <dgm:shape xmlns:r="http://schemas.openxmlformats.org/officeDocument/2006/relationships" type="line" r:blip="">
                          <dgm:adjLst/>
                        </dgm:shape>
                        <dgm:presOf/>
                      </dgm:layoutNode>
                      <dgm:layoutNode name="desTx4"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27">
                        <dgm:if name="Name128" axis="root ch" ptType="all node" func="cnt" op="gte" val="5">
                          <dgm:layoutNode name="postLine4" styleLbl="parChTrans1D1" moveWith="desTx4">
                            <dgm:alg type="sp"/>
                            <dgm:shape xmlns:r="http://schemas.openxmlformats.org/officeDocument/2006/relationships" type="line" r:blip="">
                              <dgm:adjLst/>
                            </dgm:shape>
                            <dgm:presOf/>
                          </dgm:layoutNode>
                        </dgm:if>
                        <dgm:else name="Name129"/>
                      </dgm:choose>
                    </dgm:layoutNode>
                  </dgm:forEach>
                  <dgm:choose name="Name130">
                    <dgm:if name="Name131" axis="root ch" ptType="all node" func="cnt" op="gte" val="5">
                      <dgm:forEach name="Name132" axis="self" ptType="parTrans">
                        <dgm:layoutNode name="Name133" styleLbl="parChTrans1D1">
                          <dgm:choose name="Name134">
                            <dgm:if name="Name135" func="var" arg="dir" op="equ" val="norm">
                              <dgm:alg type="conn">
                                <dgm:param type="dim" val="1D"/>
                                <dgm:param type="begPts" val="midL"/>
                                <dgm:param type="srcNode" val="parTx5"/>
                                <dgm:param type="endSty" val="noArr"/>
                                <dgm:param type="dstNode" val="anchor4"/>
                              </dgm:alg>
                            </dgm:if>
                            <dgm:else name="Name136">
                              <dgm:alg type="conn">
                                <dgm:param type="dim" val="1D"/>
                                <dgm:param type="begPts" val="midR"/>
                                <dgm:param type="endSty" val="noArr"/>
                                <dgm:param type="srcNode" val="parTx5"/>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37"/>
                  </dgm:choose>
                </dgm:forEach>
              </dgm:layoutNode>
              <dgm:choose name="Name138">
                <dgm:if name="Name139" axis="root ch" ptType="all node" func="cnt" op="gte" val="5">
                  <dgm:layoutNode name="spPost4">
                    <dgm:alg type="sp"/>
                    <dgm:shape xmlns:r="http://schemas.openxmlformats.org/officeDocument/2006/relationships" r:blip="">
                      <dgm:adjLst/>
                    </dgm:shape>
                  </dgm:layoutNode>
                </dgm:if>
                <dgm:else name="Name140"/>
              </dgm:choose>
            </dgm:if>
            <dgm:else name="Name141"/>
          </dgm:choose>
        </dgm:if>
        <dgm:if name="Name142" axis="self" ptType="node" func="pos" op="equ" val="5">
          <dgm:layoutNode name="parTx5"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43">
            <dgm:if name="Name144" axis="ch" ptType="node" func="cnt" op="gte" val="1">
              <dgm:layoutNode name="spPre5">
                <dgm:alg type="sp"/>
                <dgm:shape xmlns:r="http://schemas.openxmlformats.org/officeDocument/2006/relationships" r:blip="">
                  <dgm:adjLst/>
                </dgm:shape>
              </dgm:layoutNode>
              <dgm:layoutNode name="chLin5">
                <dgm:alg type="lin">
                  <dgm:param type="linDir" val="fromT"/>
                </dgm:alg>
                <dgm:shape xmlns:r="http://schemas.openxmlformats.org/officeDocument/2006/relationships" r:blip="">
                  <dgm:adjLst/>
                </dgm:shape>
                <dgm:presOf/>
                <dgm:constrLst>
                  <dgm:constr type="w" for="ch" forName="txAndLines5" refType="w" fact="0.77"/>
                  <dgm:constr type="w" for="ch" forName="top5" refType="w" refFor="ch" refForName="txAndLines5" fact="0.78"/>
                </dgm:constrLst>
                <dgm:forEach name="Name145" axis="ch">
                  <dgm:forEach name="Name146" axis="self" ptType="parTrans">
                    <dgm:layoutNode name="Name147" styleLbl="parChTrans1D1">
                      <dgm:choose name="Name148">
                        <dgm:if name="Name149" func="var" arg="dir" op="equ" val="norm">
                          <dgm:alg type="conn">
                            <dgm:param type="dim" val="1D"/>
                            <dgm:param type="begPts" val="midR"/>
                            <dgm:param type="endSty" val="noArr"/>
                            <dgm:param type="dstNode" val="anchor5"/>
                          </dgm:alg>
                        </dgm:if>
                        <dgm:else name="Name150">
                          <dgm:alg type="conn">
                            <dgm:param type="dim" val="1D"/>
                            <dgm:param type="begPts" val="midL"/>
                            <dgm:param type="endSty" val="noArr"/>
                            <dgm:param type="srcNode" val="parTx5"/>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1" axis="self" ptType="node">
                    <dgm:choose name="Name152">
                      <dgm:if name="Name153" axis="par ch" ptType="node node" func="cnt" op="equ" val="1">
                        <dgm:layoutNode name="top5">
                          <dgm:alg type="sp"/>
                          <dgm:shape xmlns:r="http://schemas.openxmlformats.org/officeDocument/2006/relationships" r:blip="">
                            <dgm:adjLst/>
                          </dgm:shape>
                          <dgm:constrLst>
                            <dgm:constr type="h" refType="w" fact="0.6"/>
                          </dgm:constrLst>
                        </dgm:layoutNode>
                      </dgm:if>
                      <dgm:else name="Name154"/>
                    </dgm:choose>
                    <dgm:layoutNode name="txAndLines5">
                      <dgm:choose name="Name155">
                        <dgm:if name="Name156" func="var" arg="dir" op="equ" val="norm">
                          <dgm:alg type="lin"/>
                        </dgm:if>
                        <dgm:else name="Name157">
                          <dgm:alg type="lin">
                            <dgm:param type="linDir" val="fromR"/>
                          </dgm:alg>
                        </dgm:else>
                      </dgm:choose>
                      <dgm:shape xmlns:r="http://schemas.openxmlformats.org/officeDocument/2006/relationships" r:blip="">
                        <dgm:adjLst/>
                      </dgm:shape>
                      <dgm:presOf/>
                      <dgm:choose name="Name158">
                        <dgm:if name="Name159" axis="root ch" ptType="all node" func="cnt" op="gte" val="6">
                          <dgm:constrLst>
                            <dgm:constr type="w" for="ch" forName="anchor5" refType="w"/>
                            <dgm:constr type="w" for="ch" forName="backup5" refType="w" fact="-1"/>
                            <dgm:constr type="w" for="ch" forName="preLine5" refType="w" fact="0.11"/>
                            <dgm:constr type="w" for="ch" forName="desTx5" refType="w" fact="0.78"/>
                            <dgm:constr type="w" for="ch" forName="postLine5" refType="w" fact="0.11"/>
                          </dgm:constrLst>
                        </dgm:if>
                        <dgm:else name="Name160">
                          <dgm:constrLst>
                            <dgm:constr type="w" for="ch" forName="anchor5" refType="w" fact="0.89"/>
                            <dgm:constr type="w" for="ch" forName="backup5" refType="w" fact="-0.89"/>
                            <dgm:constr type="w" for="ch" forName="preLine5" refType="w" fact="0.11"/>
                            <dgm:constr type="w" for="ch" forName="desTx5" refType="w" fact="0.78"/>
                          </dgm:constrLst>
                        </dgm:else>
                      </dgm:choose>
                      <dgm:layoutNode name="anchor5" moveWith="desTx5">
                        <dgm:alg type="sp"/>
                        <dgm:shape xmlns:r="http://schemas.openxmlformats.org/officeDocument/2006/relationships" r:blip="">
                          <dgm:adjLst/>
                        </dgm:shape>
                      </dgm:layoutNode>
                      <dgm:layoutNode name="backup5" moveWith="desTx5">
                        <dgm:alg type="sp"/>
                        <dgm:shape xmlns:r="http://schemas.openxmlformats.org/officeDocument/2006/relationships" r:blip="">
                          <dgm:adjLst/>
                        </dgm:shape>
                      </dgm:layoutNode>
                      <dgm:layoutNode name="preLine5" styleLbl="parChTrans1D1" moveWith="desTx5">
                        <dgm:alg type="sp"/>
                        <dgm:shape xmlns:r="http://schemas.openxmlformats.org/officeDocument/2006/relationships" type="line" r:blip="">
                          <dgm:adjLst/>
                        </dgm:shape>
                        <dgm:presOf/>
                      </dgm:layoutNode>
                      <dgm:layoutNode name="desTx5"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61">
                        <dgm:if name="Name162" axis="root ch" ptType="all node" func="cnt" op="gte" val="6">
                          <dgm:layoutNode name="postLine5" styleLbl="parChTrans1D1" moveWith="desTx5">
                            <dgm:alg type="sp"/>
                            <dgm:shape xmlns:r="http://schemas.openxmlformats.org/officeDocument/2006/relationships" type="line" r:blip="">
                              <dgm:adjLst/>
                            </dgm:shape>
                            <dgm:presOf/>
                          </dgm:layoutNode>
                        </dgm:if>
                        <dgm:else name="Name163"/>
                      </dgm:choose>
                    </dgm:layoutNode>
                  </dgm:forEach>
                  <dgm:choose name="Name164">
                    <dgm:if name="Name165" axis="root ch" ptType="all node" func="cnt" op="gte" val="6">
                      <dgm:forEach name="Name166" axis="self" ptType="parTrans">
                        <dgm:layoutNode name="Name167" styleLbl="parChTrans1D1">
                          <dgm:choose name="Name168">
                            <dgm:if name="Name169" func="var" arg="dir" op="equ" val="norm">
                              <dgm:alg type="conn">
                                <dgm:param type="dim" val="1D"/>
                                <dgm:param type="begPts" val="midL"/>
                                <dgm:param type="srcNode" val="parTx6"/>
                                <dgm:param type="endSty" val="noArr"/>
                                <dgm:param type="dstNode" val="anchor5"/>
                              </dgm:alg>
                            </dgm:if>
                            <dgm:else name="Name170">
                              <dgm:alg type="conn">
                                <dgm:param type="dim" val="1D"/>
                                <dgm:param type="begPts" val="midR"/>
                                <dgm:param type="endSty" val="noArr"/>
                                <dgm:param type="srcNode" val="parTx6"/>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71"/>
                  </dgm:choose>
                </dgm:forEach>
              </dgm:layoutNode>
              <dgm:choose name="Name172">
                <dgm:if name="Name173" axis="root ch" ptType="all node" func="cnt" op="gte" val="6">
                  <dgm:layoutNode name="spPost5">
                    <dgm:alg type="sp"/>
                    <dgm:shape xmlns:r="http://schemas.openxmlformats.org/officeDocument/2006/relationships" r:blip="">
                      <dgm:adjLst/>
                    </dgm:shape>
                  </dgm:layoutNode>
                </dgm:if>
                <dgm:else name="Name174"/>
              </dgm:choose>
            </dgm:if>
            <dgm:else name="Name175"/>
          </dgm:choose>
        </dgm:if>
        <dgm:if name="Name176" axis="self" ptType="node" func="pos" op="equ" val="6">
          <dgm:layoutNode name="parTx6"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77">
            <dgm:if name="Name178" axis="ch" ptType="node" func="cnt" op="gte" val="1">
              <dgm:layoutNode name="spPre6">
                <dgm:alg type="sp"/>
                <dgm:shape xmlns:r="http://schemas.openxmlformats.org/officeDocument/2006/relationships" r:blip="">
                  <dgm:adjLst/>
                </dgm:shape>
              </dgm:layoutNode>
              <dgm:layoutNode name="chLin6">
                <dgm:alg type="lin">
                  <dgm:param type="linDir" val="fromT"/>
                </dgm:alg>
                <dgm:shape xmlns:r="http://schemas.openxmlformats.org/officeDocument/2006/relationships" r:blip="">
                  <dgm:adjLst/>
                </dgm:shape>
                <dgm:presOf/>
                <dgm:constrLst>
                  <dgm:constr type="w" for="ch" forName="txAndLines6" refType="w" fact="0.77"/>
                  <dgm:constr type="w" for="ch" forName="top6" refType="w" refFor="ch" refForName="txAndLines6" fact="0.78"/>
                </dgm:constrLst>
                <dgm:forEach name="Name179" axis="ch">
                  <dgm:forEach name="Name180" axis="self" ptType="parTrans">
                    <dgm:layoutNode name="Name181" styleLbl="parChTrans1D1">
                      <dgm:choose name="Name182">
                        <dgm:if name="Name183" func="var" arg="dir" op="equ" val="norm">
                          <dgm:alg type="conn">
                            <dgm:param type="dim" val="1D"/>
                            <dgm:param type="begPts" val="midR"/>
                            <dgm:param type="endSty" val="noArr"/>
                            <dgm:param type="dstNode" val="anchor6"/>
                          </dgm:alg>
                        </dgm:if>
                        <dgm:else name="Name184">
                          <dgm:alg type="conn">
                            <dgm:param type="dim" val="1D"/>
                            <dgm:param type="begPts" val="midL"/>
                            <dgm:param type="endSty" val="noArr"/>
                            <dgm:param type="srcNode" val="parTx6"/>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85" axis="self" ptType="node">
                    <dgm:choose name="Name186">
                      <dgm:if name="Name187" axis="par ch" ptType="node node" func="cnt" op="equ" val="1">
                        <dgm:layoutNode name="top6">
                          <dgm:alg type="sp"/>
                          <dgm:shape xmlns:r="http://schemas.openxmlformats.org/officeDocument/2006/relationships" r:blip="">
                            <dgm:adjLst/>
                          </dgm:shape>
                          <dgm:constrLst>
                            <dgm:constr type="h" refType="w" fact="0.6"/>
                          </dgm:constrLst>
                        </dgm:layoutNode>
                      </dgm:if>
                      <dgm:else name="Name188"/>
                    </dgm:choose>
                    <dgm:layoutNode name="txAndLines6">
                      <dgm:choose name="Name189">
                        <dgm:if name="Name190" func="var" arg="dir" op="equ" val="norm">
                          <dgm:alg type="lin"/>
                        </dgm:if>
                        <dgm:else name="Name191">
                          <dgm:alg type="lin">
                            <dgm:param type="linDir" val="fromR"/>
                          </dgm:alg>
                        </dgm:else>
                      </dgm:choose>
                      <dgm:shape xmlns:r="http://schemas.openxmlformats.org/officeDocument/2006/relationships" r:blip="">
                        <dgm:adjLst/>
                      </dgm:shape>
                      <dgm:presOf/>
                      <dgm:choose name="Name192">
                        <dgm:if name="Name193" axis="root ch" ptType="all node" func="cnt" op="gte" val="7">
                          <dgm:constrLst>
                            <dgm:constr type="w" for="ch" forName="anchor6" refType="w"/>
                            <dgm:constr type="w" for="ch" forName="backup6" refType="w" fact="-1"/>
                            <dgm:constr type="w" for="ch" forName="preLine6" refType="w" fact="0.11"/>
                            <dgm:constr type="w" for="ch" forName="desTx6" refType="w" fact="0.78"/>
                            <dgm:constr type="w" for="ch" forName="postLine6" refType="w" fact="0.11"/>
                          </dgm:constrLst>
                        </dgm:if>
                        <dgm:else name="Name194">
                          <dgm:constrLst>
                            <dgm:constr type="w" for="ch" forName="anchor6" refType="w" fact="0.89"/>
                            <dgm:constr type="w" for="ch" forName="backup6" refType="w" fact="-0.89"/>
                            <dgm:constr type="w" for="ch" forName="preLine6" refType="w" fact="0.11"/>
                            <dgm:constr type="w" for="ch" forName="desTx6" refType="w" fact="0.78"/>
                          </dgm:constrLst>
                        </dgm:else>
                      </dgm:choose>
                      <dgm:layoutNode name="anchor6" moveWith="desTx6">
                        <dgm:alg type="sp"/>
                        <dgm:shape xmlns:r="http://schemas.openxmlformats.org/officeDocument/2006/relationships" r:blip="">
                          <dgm:adjLst/>
                        </dgm:shape>
                      </dgm:layoutNode>
                      <dgm:layoutNode name="backup6" moveWith="desTx6">
                        <dgm:alg type="sp"/>
                        <dgm:shape xmlns:r="http://schemas.openxmlformats.org/officeDocument/2006/relationships" r:blip="">
                          <dgm:adjLst/>
                        </dgm:shape>
                      </dgm:layoutNode>
                      <dgm:layoutNode name="preLine6" styleLbl="parChTrans1D1" moveWith="desTx6">
                        <dgm:alg type="sp"/>
                        <dgm:shape xmlns:r="http://schemas.openxmlformats.org/officeDocument/2006/relationships" type="line" r:blip="">
                          <dgm:adjLst/>
                        </dgm:shape>
                        <dgm:presOf/>
                      </dgm:layoutNode>
                      <dgm:layoutNode name="desTx6"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95">
                        <dgm:if name="Name196" axis="root ch" ptType="all node" func="cnt" op="gte" val="7">
                          <dgm:layoutNode name="postLine6" styleLbl="parChTrans1D1" moveWith="desTx6">
                            <dgm:alg type="sp"/>
                            <dgm:shape xmlns:r="http://schemas.openxmlformats.org/officeDocument/2006/relationships" type="line" r:blip="">
                              <dgm:adjLst/>
                            </dgm:shape>
                            <dgm:presOf/>
                          </dgm:layoutNode>
                        </dgm:if>
                        <dgm:else name="Name197"/>
                      </dgm:choose>
                    </dgm:layoutNode>
                  </dgm:forEach>
                  <dgm:choose name="Name198">
                    <dgm:if name="Name199" axis="root ch" ptType="all node" func="cnt" op="gte" val="7">
                      <dgm:forEach name="Name200" axis="self" ptType="parTrans">
                        <dgm:layoutNode name="Name201" styleLbl="parChTrans1D1">
                          <dgm:choose name="Name202">
                            <dgm:if name="Name203" func="var" arg="dir" op="equ" val="norm">
                              <dgm:alg type="conn">
                                <dgm:param type="dim" val="1D"/>
                                <dgm:param type="begPts" val="midL"/>
                                <dgm:param type="srcNode" val="parTx7"/>
                                <dgm:param type="endSty" val="noArr"/>
                                <dgm:param type="dstNode" val="anchor6"/>
                              </dgm:alg>
                            </dgm:if>
                            <dgm:else name="Name204">
                              <dgm:alg type="conn">
                                <dgm:param type="dim" val="1D"/>
                                <dgm:param type="begPts" val="midR"/>
                                <dgm:param type="endSty" val="noArr"/>
                                <dgm:param type="srcNode" val="parTx7"/>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205"/>
                  </dgm:choose>
                </dgm:forEach>
              </dgm:layoutNode>
              <dgm:choose name="Name206">
                <dgm:if name="Name207" axis="root ch" ptType="all node" func="cnt" op="gte" val="7">
                  <dgm:layoutNode name="spPost6">
                    <dgm:alg type="sp"/>
                    <dgm:shape xmlns:r="http://schemas.openxmlformats.org/officeDocument/2006/relationships" r:blip="">
                      <dgm:adjLst/>
                    </dgm:shape>
                  </dgm:layoutNode>
                </dgm:if>
                <dgm:else name="Name208"/>
              </dgm:choose>
            </dgm:if>
            <dgm:else name="Name209"/>
          </dgm:choose>
        </dgm:if>
        <dgm:if name="Name210" axis="self" ptType="node" func="pos" op="equ" val="7">
          <dgm:layoutNode name="parTx7"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211">
            <dgm:if name="Name212" axis="ch" ptType="node" func="cnt" op="gte" val="1">
              <dgm:layoutNode name="spPre7">
                <dgm:alg type="sp"/>
                <dgm:shape xmlns:r="http://schemas.openxmlformats.org/officeDocument/2006/relationships" r:blip="">
                  <dgm:adjLst/>
                </dgm:shape>
              </dgm:layoutNode>
              <dgm:layoutNode name="chLin7">
                <dgm:alg type="lin">
                  <dgm:param type="linDir" val="fromT"/>
                </dgm:alg>
                <dgm:shape xmlns:r="http://schemas.openxmlformats.org/officeDocument/2006/relationships" r:blip="">
                  <dgm:adjLst/>
                </dgm:shape>
                <dgm:presOf/>
                <dgm:constrLst>
                  <dgm:constr type="w" for="ch" forName="txAndLines7" refType="w" fact="0.77"/>
                  <dgm:constr type="w" for="ch" forName="top7" refType="w" refFor="ch" refForName="txAndLines7" fact="0.78"/>
                </dgm:constrLst>
                <dgm:forEach name="Name213" axis="ch">
                  <dgm:forEach name="Name214" axis="self" ptType="parTrans">
                    <dgm:layoutNode name="Name215" styleLbl="parChTrans1D1">
                      <dgm:choose name="Name216">
                        <dgm:if name="Name217" func="var" arg="dir" op="equ" val="norm">
                          <dgm:alg type="conn">
                            <dgm:param type="dim" val="1D"/>
                            <dgm:param type="begPts" val="midR"/>
                            <dgm:param type="endSty" val="noArr"/>
                            <dgm:param type="dstNode" val="anchor7"/>
                          </dgm:alg>
                        </dgm:if>
                        <dgm:else name="Name218">
                          <dgm:alg type="conn">
                            <dgm:param type="dim" val="1D"/>
                            <dgm:param type="begPts" val="midL"/>
                            <dgm:param type="endSty" val="noArr"/>
                            <dgm:param type="srcNode" val="parTx7"/>
                            <dgm:param type="dstNode" val="anchor7"/>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219" axis="self" ptType="node">
                    <dgm:choose name="Name220">
                      <dgm:if name="Name221" axis="par ch" ptType="node node" func="cnt" op="equ" val="1">
                        <dgm:layoutNode name="top7">
                          <dgm:alg type="sp"/>
                          <dgm:shape xmlns:r="http://schemas.openxmlformats.org/officeDocument/2006/relationships" r:blip="">
                            <dgm:adjLst/>
                          </dgm:shape>
                          <dgm:constrLst>
                            <dgm:constr type="h" refType="w" fact="0.6"/>
                          </dgm:constrLst>
                        </dgm:layoutNode>
                      </dgm:if>
                      <dgm:else name="Name222"/>
                    </dgm:choose>
                    <dgm:layoutNode name="txAndLines7">
                      <dgm:choose name="Name223">
                        <dgm:if name="Name224" func="var" arg="dir" op="equ" val="norm">
                          <dgm:alg type="lin"/>
                        </dgm:if>
                        <dgm:else name="Name225">
                          <dgm:alg type="lin">
                            <dgm:param type="linDir" val="fromR"/>
                          </dgm:alg>
                        </dgm:else>
                      </dgm:choose>
                      <dgm:shape xmlns:r="http://schemas.openxmlformats.org/officeDocument/2006/relationships" r:blip="">
                        <dgm:adjLst/>
                      </dgm:shape>
                      <dgm:presOf/>
                      <dgm:constrLst>
                        <dgm:constr type="w" for="ch" forName="anchor7" refType="w" fact="0.89"/>
                        <dgm:constr type="w" for="ch" forName="backup7" refType="w" fact="-0.89"/>
                        <dgm:constr type="w" for="ch" forName="preLine7" refType="w" fact="0.11"/>
                        <dgm:constr type="w" for="ch" forName="desTx7" refType="w" fact="0.78"/>
                      </dgm:constrLst>
                      <dgm:layoutNode name="anchor7" moveWith="desTx7">
                        <dgm:alg type="sp"/>
                        <dgm:shape xmlns:r="http://schemas.openxmlformats.org/officeDocument/2006/relationships" r:blip="">
                          <dgm:adjLst/>
                        </dgm:shape>
                      </dgm:layoutNode>
                      <dgm:layoutNode name="backup7" moveWith="desTx7">
                        <dgm:alg type="sp"/>
                        <dgm:shape xmlns:r="http://schemas.openxmlformats.org/officeDocument/2006/relationships" r:blip="">
                          <dgm:adjLst/>
                        </dgm:shape>
                      </dgm:layoutNode>
                      <dgm:layoutNode name="preLine7" styleLbl="parChTrans1D1" moveWith="desTx7">
                        <dgm:alg type="sp"/>
                        <dgm:shape xmlns:r="http://schemas.openxmlformats.org/officeDocument/2006/relationships" type="line" r:blip="">
                          <dgm:adjLst/>
                        </dgm:shape>
                        <dgm:presOf/>
                      </dgm:layoutNode>
                      <dgm:layoutNode name="desTx7"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layoutNode>
                  </dgm:forEach>
                </dgm:forEach>
              </dgm:layoutNode>
            </dgm:if>
            <dgm:else name="Name226"/>
          </dgm:choose>
        </dgm:if>
        <dgm:else name="Name22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10.png>
</file>

<file path=ppt/media/image22.png>
</file>

<file path=ppt/media/image220.png>
</file>

<file path=ppt/media/image23.png>
</file>

<file path=ppt/media/image24.png>
</file>

<file path=ppt/media/image25.png>
</file>

<file path=ppt/media/image26.png>
</file>

<file path=ppt/media/image260.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390.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7DFB52-698D-4108-AA4A-57B6C47E1459}" type="datetimeFigureOut">
              <a:rPr lang="en-US" smtClean="0"/>
              <a:t>12/4/2023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07BEE2-5E7A-4EDA-B4D1-305FF3A38A36}" type="slidenum">
              <a:rPr lang="en-US" smtClean="0"/>
              <a:t>‹#›</a:t>
            </a:fld>
            <a:endParaRPr lang="en-US"/>
          </a:p>
        </p:txBody>
      </p:sp>
    </p:spTree>
    <p:extLst>
      <p:ext uri="{BB962C8B-B14F-4D97-AF65-F5344CB8AC3E}">
        <p14:creationId xmlns:p14="http://schemas.microsoft.com/office/powerpoint/2010/main" val="3909850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307BEE2-5E7A-4EDA-B4D1-305FF3A38A36}" type="slidenum">
              <a:rPr lang="en-US" smtClean="0"/>
              <a:t>15</a:t>
            </a:fld>
            <a:endParaRPr lang="en-US"/>
          </a:p>
        </p:txBody>
      </p:sp>
    </p:spTree>
    <p:extLst>
      <p:ext uri="{BB962C8B-B14F-4D97-AF65-F5344CB8AC3E}">
        <p14:creationId xmlns:p14="http://schemas.microsoft.com/office/powerpoint/2010/main" val="2621602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87752-7F68-943F-6CD1-DA8C0FDE89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4A6E2D1-FA77-944E-7DD7-FF0EE08CDB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EF4BB53-4D22-B309-1E81-964F9BCD27B4}"/>
              </a:ext>
            </a:extLst>
          </p:cNvPr>
          <p:cNvSpPr>
            <a:spLocks noGrp="1"/>
          </p:cNvSpPr>
          <p:nvPr>
            <p:ph type="dt" sz="half" idx="10"/>
          </p:nvPr>
        </p:nvSpPr>
        <p:spPr/>
        <p:txBody>
          <a:bodyPr/>
          <a:lstStyle/>
          <a:p>
            <a:fld id="{29D40484-16F1-4EE4-8BAF-E3C22DAD6C41}" type="datetime1">
              <a:rPr lang="en-US" smtClean="0"/>
              <a:t>12/4/2023</a:t>
            </a:fld>
            <a:endParaRPr lang="en-US"/>
          </a:p>
        </p:txBody>
      </p:sp>
      <p:sp>
        <p:nvSpPr>
          <p:cNvPr id="5" name="Footer Placeholder 4">
            <a:extLst>
              <a:ext uri="{FF2B5EF4-FFF2-40B4-BE49-F238E27FC236}">
                <a16:creationId xmlns:a16="http://schemas.microsoft.com/office/drawing/2014/main" id="{05AD9FDC-B5D2-8264-F60B-7165199608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801982-39D4-176D-FC64-33EB324790A5}"/>
              </a:ext>
            </a:extLst>
          </p:cNvPr>
          <p:cNvSpPr>
            <a:spLocks noGrp="1"/>
          </p:cNvSpPr>
          <p:nvPr>
            <p:ph type="sldNum" sz="quarter" idx="12"/>
          </p:nvPr>
        </p:nvSpPr>
        <p:spPr/>
        <p:txBody>
          <a:bodyPr/>
          <a:lstStyle/>
          <a:p>
            <a:fld id="{E565F29F-F7B3-4EEA-A89D-0174512572C7}" type="slidenum">
              <a:rPr lang="en-US" smtClean="0"/>
              <a:t>‹#›</a:t>
            </a:fld>
            <a:endParaRPr lang="en-US"/>
          </a:p>
        </p:txBody>
      </p:sp>
    </p:spTree>
    <p:extLst>
      <p:ext uri="{BB962C8B-B14F-4D97-AF65-F5344CB8AC3E}">
        <p14:creationId xmlns:p14="http://schemas.microsoft.com/office/powerpoint/2010/main" val="19029945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16796-FB13-66E6-CF0D-B723DB1C242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2CE9A7D-79D0-B284-9A60-2C710A8C21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FCDF85-FBE0-3963-9E2C-5258940D1F8F}"/>
              </a:ext>
            </a:extLst>
          </p:cNvPr>
          <p:cNvSpPr>
            <a:spLocks noGrp="1"/>
          </p:cNvSpPr>
          <p:nvPr>
            <p:ph type="dt" sz="half" idx="10"/>
          </p:nvPr>
        </p:nvSpPr>
        <p:spPr/>
        <p:txBody>
          <a:bodyPr/>
          <a:lstStyle/>
          <a:p>
            <a:fld id="{CABEAA37-A6A2-4AA3-8A2C-10B0CD93D5B0}" type="datetime1">
              <a:rPr lang="en-US" smtClean="0"/>
              <a:t>12/4/2023</a:t>
            </a:fld>
            <a:endParaRPr lang="en-US"/>
          </a:p>
        </p:txBody>
      </p:sp>
      <p:sp>
        <p:nvSpPr>
          <p:cNvPr id="5" name="Footer Placeholder 4">
            <a:extLst>
              <a:ext uri="{FF2B5EF4-FFF2-40B4-BE49-F238E27FC236}">
                <a16:creationId xmlns:a16="http://schemas.microsoft.com/office/drawing/2014/main" id="{C3A1683D-3497-8081-EEB2-4B5AC56C99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31EB0C-F0B6-9310-4EC0-DA23B2257364}"/>
              </a:ext>
            </a:extLst>
          </p:cNvPr>
          <p:cNvSpPr>
            <a:spLocks noGrp="1"/>
          </p:cNvSpPr>
          <p:nvPr>
            <p:ph type="sldNum" sz="quarter" idx="12"/>
          </p:nvPr>
        </p:nvSpPr>
        <p:spPr/>
        <p:txBody>
          <a:bodyPr/>
          <a:lstStyle/>
          <a:p>
            <a:fld id="{E565F29F-F7B3-4EEA-A89D-0174512572C7}" type="slidenum">
              <a:rPr lang="en-US" smtClean="0"/>
              <a:t>‹#›</a:t>
            </a:fld>
            <a:endParaRPr lang="en-US"/>
          </a:p>
        </p:txBody>
      </p:sp>
    </p:spTree>
    <p:extLst>
      <p:ext uri="{BB962C8B-B14F-4D97-AF65-F5344CB8AC3E}">
        <p14:creationId xmlns:p14="http://schemas.microsoft.com/office/powerpoint/2010/main" val="2369996307"/>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F9D2CBA-EC13-16D7-5750-4C6D98C349B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4E75FB-3396-BDE8-62FC-FAA7B0F5A9E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78D34B-85FA-47C0-07C9-71B57D099BE7}"/>
              </a:ext>
            </a:extLst>
          </p:cNvPr>
          <p:cNvSpPr>
            <a:spLocks noGrp="1"/>
          </p:cNvSpPr>
          <p:nvPr>
            <p:ph type="dt" sz="half" idx="10"/>
          </p:nvPr>
        </p:nvSpPr>
        <p:spPr/>
        <p:txBody>
          <a:bodyPr/>
          <a:lstStyle/>
          <a:p>
            <a:fld id="{CABEAA37-A6A2-4AA3-8A2C-10B0CD93D5B0}" type="datetime1">
              <a:rPr lang="en-US" smtClean="0"/>
              <a:t>12/4/2023</a:t>
            </a:fld>
            <a:endParaRPr lang="en-US"/>
          </a:p>
        </p:txBody>
      </p:sp>
      <p:sp>
        <p:nvSpPr>
          <p:cNvPr id="5" name="Footer Placeholder 4">
            <a:extLst>
              <a:ext uri="{FF2B5EF4-FFF2-40B4-BE49-F238E27FC236}">
                <a16:creationId xmlns:a16="http://schemas.microsoft.com/office/drawing/2014/main" id="{40D8D332-342D-DB43-F20D-089EFF751B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BA9BB8-596E-6083-5429-7E55255CBE83}"/>
              </a:ext>
            </a:extLst>
          </p:cNvPr>
          <p:cNvSpPr>
            <a:spLocks noGrp="1"/>
          </p:cNvSpPr>
          <p:nvPr>
            <p:ph type="sldNum" sz="quarter" idx="12"/>
          </p:nvPr>
        </p:nvSpPr>
        <p:spPr/>
        <p:txBody>
          <a:bodyPr/>
          <a:lstStyle/>
          <a:p>
            <a:fld id="{E565F29F-F7B3-4EEA-A89D-0174512572C7}" type="slidenum">
              <a:rPr lang="en-US" smtClean="0"/>
              <a:t>‹#›</a:t>
            </a:fld>
            <a:endParaRPr lang="en-US"/>
          </a:p>
        </p:txBody>
      </p:sp>
    </p:spTree>
    <p:extLst>
      <p:ext uri="{BB962C8B-B14F-4D97-AF65-F5344CB8AC3E}">
        <p14:creationId xmlns:p14="http://schemas.microsoft.com/office/powerpoint/2010/main" val="660347666"/>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9441F-76F0-CDED-3BF3-4BA232D170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E54E73-8D46-E62D-26CB-AF26096AD0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1D05F6-1EE7-A302-0922-9A1F1B75D8D3}"/>
              </a:ext>
            </a:extLst>
          </p:cNvPr>
          <p:cNvSpPr>
            <a:spLocks noGrp="1"/>
          </p:cNvSpPr>
          <p:nvPr>
            <p:ph type="dt" sz="half" idx="10"/>
          </p:nvPr>
        </p:nvSpPr>
        <p:spPr/>
        <p:txBody>
          <a:bodyPr/>
          <a:lstStyle/>
          <a:p>
            <a:fld id="{CABEAA37-A6A2-4AA3-8A2C-10B0CD93D5B0}" type="datetime1">
              <a:rPr lang="en-US" smtClean="0"/>
              <a:t>12/4/2023</a:t>
            </a:fld>
            <a:endParaRPr lang="en-US"/>
          </a:p>
        </p:txBody>
      </p:sp>
      <p:sp>
        <p:nvSpPr>
          <p:cNvPr id="5" name="Footer Placeholder 4">
            <a:extLst>
              <a:ext uri="{FF2B5EF4-FFF2-40B4-BE49-F238E27FC236}">
                <a16:creationId xmlns:a16="http://schemas.microsoft.com/office/drawing/2014/main" id="{51A37752-3958-5C5F-1895-F590FF6039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220286-CADE-34E9-BF12-2DCCD47D51A9}"/>
              </a:ext>
            </a:extLst>
          </p:cNvPr>
          <p:cNvSpPr>
            <a:spLocks noGrp="1"/>
          </p:cNvSpPr>
          <p:nvPr>
            <p:ph type="sldNum" sz="quarter" idx="12"/>
          </p:nvPr>
        </p:nvSpPr>
        <p:spPr/>
        <p:txBody>
          <a:bodyPr/>
          <a:lstStyle/>
          <a:p>
            <a:fld id="{E565F29F-F7B3-4EEA-A89D-0174512572C7}" type="slidenum">
              <a:rPr lang="en-US" smtClean="0"/>
              <a:t>‹#›</a:t>
            </a:fld>
            <a:endParaRPr lang="en-US"/>
          </a:p>
        </p:txBody>
      </p:sp>
    </p:spTree>
    <p:extLst>
      <p:ext uri="{BB962C8B-B14F-4D97-AF65-F5344CB8AC3E}">
        <p14:creationId xmlns:p14="http://schemas.microsoft.com/office/powerpoint/2010/main" val="3972624689"/>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FD8A0-C1CC-21B1-3EA2-7A80F95B2E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043736F-18EE-22B8-F10B-1C33C3CDBCB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EB9C94-B1CF-524E-CF20-7BE10ABC4B43}"/>
              </a:ext>
            </a:extLst>
          </p:cNvPr>
          <p:cNvSpPr>
            <a:spLocks noGrp="1"/>
          </p:cNvSpPr>
          <p:nvPr>
            <p:ph type="dt" sz="half" idx="10"/>
          </p:nvPr>
        </p:nvSpPr>
        <p:spPr/>
        <p:txBody>
          <a:bodyPr/>
          <a:lstStyle/>
          <a:p>
            <a:fld id="{7057D0A5-3A24-459D-A299-1878451F97A4}" type="datetime1">
              <a:rPr lang="en-US" smtClean="0"/>
              <a:t>12/4/2023</a:t>
            </a:fld>
            <a:endParaRPr lang="en-US"/>
          </a:p>
        </p:txBody>
      </p:sp>
      <p:sp>
        <p:nvSpPr>
          <p:cNvPr id="5" name="Footer Placeholder 4">
            <a:extLst>
              <a:ext uri="{FF2B5EF4-FFF2-40B4-BE49-F238E27FC236}">
                <a16:creationId xmlns:a16="http://schemas.microsoft.com/office/drawing/2014/main" id="{06D74E59-1BFC-265C-0F32-3FB9BF1613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4FCAA9-B7BD-8EA6-EEAB-6D8A375A2FDD}"/>
              </a:ext>
            </a:extLst>
          </p:cNvPr>
          <p:cNvSpPr>
            <a:spLocks noGrp="1"/>
          </p:cNvSpPr>
          <p:nvPr>
            <p:ph type="sldNum" sz="quarter" idx="12"/>
          </p:nvPr>
        </p:nvSpPr>
        <p:spPr/>
        <p:txBody>
          <a:bodyPr/>
          <a:lstStyle/>
          <a:p>
            <a:fld id="{E565F29F-F7B3-4EEA-A89D-0174512572C7}" type="slidenum">
              <a:rPr lang="en-US" smtClean="0"/>
              <a:t>‹#›</a:t>
            </a:fld>
            <a:endParaRPr lang="en-US"/>
          </a:p>
        </p:txBody>
      </p:sp>
    </p:spTree>
    <p:extLst>
      <p:ext uri="{BB962C8B-B14F-4D97-AF65-F5344CB8AC3E}">
        <p14:creationId xmlns:p14="http://schemas.microsoft.com/office/powerpoint/2010/main" val="27882932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CF6DF-D7D2-E464-CECA-DEF522AB6C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0BC502-D084-B6BE-F603-DDC6F3A039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5C6A39-FF17-72D3-2E97-ADB89F380C4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D610957-D5BF-F3DE-9DD8-5BAD3EDACD03}"/>
              </a:ext>
            </a:extLst>
          </p:cNvPr>
          <p:cNvSpPr>
            <a:spLocks noGrp="1"/>
          </p:cNvSpPr>
          <p:nvPr>
            <p:ph type="dt" sz="half" idx="10"/>
          </p:nvPr>
        </p:nvSpPr>
        <p:spPr/>
        <p:txBody>
          <a:bodyPr/>
          <a:lstStyle/>
          <a:p>
            <a:fld id="{CABEAA37-A6A2-4AA3-8A2C-10B0CD93D5B0}" type="datetime1">
              <a:rPr lang="en-US" smtClean="0"/>
              <a:t>12/4/2023</a:t>
            </a:fld>
            <a:endParaRPr lang="en-US"/>
          </a:p>
        </p:txBody>
      </p:sp>
      <p:sp>
        <p:nvSpPr>
          <p:cNvPr id="6" name="Footer Placeholder 5">
            <a:extLst>
              <a:ext uri="{FF2B5EF4-FFF2-40B4-BE49-F238E27FC236}">
                <a16:creationId xmlns:a16="http://schemas.microsoft.com/office/drawing/2014/main" id="{EA810FF2-62A4-1D2F-90F0-CBACC1B8E0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B4955F-A3EE-1DA5-0D2B-4A3DEEEFC5B4}"/>
              </a:ext>
            </a:extLst>
          </p:cNvPr>
          <p:cNvSpPr>
            <a:spLocks noGrp="1"/>
          </p:cNvSpPr>
          <p:nvPr>
            <p:ph type="sldNum" sz="quarter" idx="12"/>
          </p:nvPr>
        </p:nvSpPr>
        <p:spPr/>
        <p:txBody>
          <a:bodyPr/>
          <a:lstStyle/>
          <a:p>
            <a:fld id="{E565F29F-F7B3-4EEA-A89D-0174512572C7}" type="slidenum">
              <a:rPr lang="en-US" smtClean="0"/>
              <a:t>‹#›</a:t>
            </a:fld>
            <a:endParaRPr lang="en-US"/>
          </a:p>
        </p:txBody>
      </p:sp>
    </p:spTree>
    <p:extLst>
      <p:ext uri="{BB962C8B-B14F-4D97-AF65-F5344CB8AC3E}">
        <p14:creationId xmlns:p14="http://schemas.microsoft.com/office/powerpoint/2010/main" val="128483268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D4C45-99CD-F286-3CCE-A7E4AF64B36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D88F7EC-2E96-8D51-C4DC-5A1089E872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3FA0D8-AB5E-B551-ADD4-55A45FB9B2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540701-6624-5470-24AB-14CFC93B82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E958D7-705C-8BD5-49E3-44511710B50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8A86DCB-776D-18FC-E1F8-941A79805609}"/>
              </a:ext>
            </a:extLst>
          </p:cNvPr>
          <p:cNvSpPr>
            <a:spLocks noGrp="1"/>
          </p:cNvSpPr>
          <p:nvPr>
            <p:ph type="dt" sz="half" idx="10"/>
          </p:nvPr>
        </p:nvSpPr>
        <p:spPr/>
        <p:txBody>
          <a:bodyPr/>
          <a:lstStyle/>
          <a:p>
            <a:fld id="{CABEAA37-A6A2-4AA3-8A2C-10B0CD93D5B0}" type="datetime1">
              <a:rPr lang="en-US" smtClean="0"/>
              <a:t>12/4/2023</a:t>
            </a:fld>
            <a:endParaRPr lang="en-US"/>
          </a:p>
        </p:txBody>
      </p:sp>
      <p:sp>
        <p:nvSpPr>
          <p:cNvPr id="8" name="Footer Placeholder 7">
            <a:extLst>
              <a:ext uri="{FF2B5EF4-FFF2-40B4-BE49-F238E27FC236}">
                <a16:creationId xmlns:a16="http://schemas.microsoft.com/office/drawing/2014/main" id="{33AA683F-0B76-5EDD-E801-CC7F0CEC3A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D97C498-8EF4-861E-845D-BC82117E151C}"/>
              </a:ext>
            </a:extLst>
          </p:cNvPr>
          <p:cNvSpPr>
            <a:spLocks noGrp="1"/>
          </p:cNvSpPr>
          <p:nvPr>
            <p:ph type="sldNum" sz="quarter" idx="12"/>
          </p:nvPr>
        </p:nvSpPr>
        <p:spPr/>
        <p:txBody>
          <a:bodyPr/>
          <a:lstStyle/>
          <a:p>
            <a:fld id="{E565F29F-F7B3-4EEA-A89D-0174512572C7}" type="slidenum">
              <a:rPr lang="en-US" smtClean="0"/>
              <a:t>‹#›</a:t>
            </a:fld>
            <a:endParaRPr lang="en-US"/>
          </a:p>
        </p:txBody>
      </p:sp>
    </p:spTree>
    <p:extLst>
      <p:ext uri="{BB962C8B-B14F-4D97-AF65-F5344CB8AC3E}">
        <p14:creationId xmlns:p14="http://schemas.microsoft.com/office/powerpoint/2010/main" val="319880801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EE3F8-6898-BB48-6DDD-39F0222F40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6D7792-7D22-0A0C-7BBA-D26BC5EF13F9}"/>
              </a:ext>
            </a:extLst>
          </p:cNvPr>
          <p:cNvSpPr>
            <a:spLocks noGrp="1"/>
          </p:cNvSpPr>
          <p:nvPr>
            <p:ph type="dt" sz="half" idx="10"/>
          </p:nvPr>
        </p:nvSpPr>
        <p:spPr/>
        <p:txBody>
          <a:bodyPr/>
          <a:lstStyle/>
          <a:p>
            <a:fld id="{20CFD6EB-A655-42E7-9BEF-222B4B92AC77}" type="datetime1">
              <a:rPr lang="en-US" smtClean="0"/>
              <a:t>12/4/2023</a:t>
            </a:fld>
            <a:endParaRPr lang="en-US"/>
          </a:p>
        </p:txBody>
      </p:sp>
      <p:sp>
        <p:nvSpPr>
          <p:cNvPr id="4" name="Footer Placeholder 3">
            <a:extLst>
              <a:ext uri="{FF2B5EF4-FFF2-40B4-BE49-F238E27FC236}">
                <a16:creationId xmlns:a16="http://schemas.microsoft.com/office/drawing/2014/main" id="{2C981112-3263-0D60-DEF0-74C10880AD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BDC542-4045-7859-BD04-409CFA020768}"/>
              </a:ext>
            </a:extLst>
          </p:cNvPr>
          <p:cNvSpPr>
            <a:spLocks noGrp="1"/>
          </p:cNvSpPr>
          <p:nvPr>
            <p:ph type="sldNum" sz="quarter" idx="12"/>
          </p:nvPr>
        </p:nvSpPr>
        <p:spPr/>
        <p:txBody>
          <a:bodyPr/>
          <a:lstStyle/>
          <a:p>
            <a:fld id="{E565F29F-F7B3-4EEA-A89D-0174512572C7}" type="slidenum">
              <a:rPr lang="en-US" smtClean="0"/>
              <a:t>‹#›</a:t>
            </a:fld>
            <a:endParaRPr lang="en-US"/>
          </a:p>
        </p:txBody>
      </p:sp>
    </p:spTree>
    <p:extLst>
      <p:ext uri="{BB962C8B-B14F-4D97-AF65-F5344CB8AC3E}">
        <p14:creationId xmlns:p14="http://schemas.microsoft.com/office/powerpoint/2010/main" val="3586287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C704AE-D50E-2814-AB78-012BED150D46}"/>
              </a:ext>
            </a:extLst>
          </p:cNvPr>
          <p:cNvSpPr>
            <a:spLocks noGrp="1"/>
          </p:cNvSpPr>
          <p:nvPr>
            <p:ph type="dt" sz="half" idx="10"/>
          </p:nvPr>
        </p:nvSpPr>
        <p:spPr/>
        <p:txBody>
          <a:bodyPr/>
          <a:lstStyle/>
          <a:p>
            <a:fld id="{42B3E266-A513-468B-A834-1521A08392A5}" type="datetime1">
              <a:rPr lang="en-US" smtClean="0"/>
              <a:t>12/4/2023</a:t>
            </a:fld>
            <a:endParaRPr lang="en-US"/>
          </a:p>
        </p:txBody>
      </p:sp>
      <p:sp>
        <p:nvSpPr>
          <p:cNvPr id="3" name="Footer Placeholder 2">
            <a:extLst>
              <a:ext uri="{FF2B5EF4-FFF2-40B4-BE49-F238E27FC236}">
                <a16:creationId xmlns:a16="http://schemas.microsoft.com/office/drawing/2014/main" id="{A5D3DEA5-F839-3619-4E94-51D5107D48C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623C61D-63A3-7B48-7B1A-B99032AEDF4E}"/>
              </a:ext>
            </a:extLst>
          </p:cNvPr>
          <p:cNvSpPr>
            <a:spLocks noGrp="1"/>
          </p:cNvSpPr>
          <p:nvPr>
            <p:ph type="sldNum" sz="quarter" idx="12"/>
          </p:nvPr>
        </p:nvSpPr>
        <p:spPr/>
        <p:txBody>
          <a:bodyPr/>
          <a:lstStyle/>
          <a:p>
            <a:fld id="{E565F29F-F7B3-4EEA-A89D-0174512572C7}" type="slidenum">
              <a:rPr lang="en-US" smtClean="0"/>
              <a:t>‹#›</a:t>
            </a:fld>
            <a:endParaRPr lang="en-US"/>
          </a:p>
        </p:txBody>
      </p:sp>
    </p:spTree>
    <p:extLst>
      <p:ext uri="{BB962C8B-B14F-4D97-AF65-F5344CB8AC3E}">
        <p14:creationId xmlns:p14="http://schemas.microsoft.com/office/powerpoint/2010/main" val="2924686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43C36-8CBE-5F64-5A54-876229540A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9A1E60-429C-B38E-34C3-A0C6A895C5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EF1715D-E4B0-8B1E-26EE-CDA9E0AD19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DDB204-A86B-F766-1188-6DD082E5D2AD}"/>
              </a:ext>
            </a:extLst>
          </p:cNvPr>
          <p:cNvSpPr>
            <a:spLocks noGrp="1"/>
          </p:cNvSpPr>
          <p:nvPr>
            <p:ph type="dt" sz="half" idx="10"/>
          </p:nvPr>
        </p:nvSpPr>
        <p:spPr/>
        <p:txBody>
          <a:bodyPr/>
          <a:lstStyle/>
          <a:p>
            <a:fld id="{CABEAA37-A6A2-4AA3-8A2C-10B0CD93D5B0}" type="datetime1">
              <a:rPr lang="en-US" smtClean="0"/>
              <a:t>12/4/2023</a:t>
            </a:fld>
            <a:endParaRPr lang="en-US"/>
          </a:p>
        </p:txBody>
      </p:sp>
      <p:sp>
        <p:nvSpPr>
          <p:cNvPr id="6" name="Footer Placeholder 5">
            <a:extLst>
              <a:ext uri="{FF2B5EF4-FFF2-40B4-BE49-F238E27FC236}">
                <a16:creationId xmlns:a16="http://schemas.microsoft.com/office/drawing/2014/main" id="{4EA4A90C-FB3C-B759-7FB6-1085462D2C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D8DE35-C7F0-2286-2B04-95FDD9EFCFB8}"/>
              </a:ext>
            </a:extLst>
          </p:cNvPr>
          <p:cNvSpPr>
            <a:spLocks noGrp="1"/>
          </p:cNvSpPr>
          <p:nvPr>
            <p:ph type="sldNum" sz="quarter" idx="12"/>
          </p:nvPr>
        </p:nvSpPr>
        <p:spPr/>
        <p:txBody>
          <a:bodyPr/>
          <a:lstStyle/>
          <a:p>
            <a:fld id="{E565F29F-F7B3-4EEA-A89D-0174512572C7}" type="slidenum">
              <a:rPr lang="en-US" smtClean="0"/>
              <a:t>‹#›</a:t>
            </a:fld>
            <a:endParaRPr lang="en-US"/>
          </a:p>
        </p:txBody>
      </p:sp>
    </p:spTree>
    <p:extLst>
      <p:ext uri="{BB962C8B-B14F-4D97-AF65-F5344CB8AC3E}">
        <p14:creationId xmlns:p14="http://schemas.microsoft.com/office/powerpoint/2010/main" val="3382559476"/>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AA308-2185-B081-56C1-C3B719A8C3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BFD4769-1F5C-59C4-B0F8-B5AE9DD84D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1C46B60-4346-3452-AB1A-780A94365B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AEFC7A-5793-7C23-041C-83FE7AB9EE7F}"/>
              </a:ext>
            </a:extLst>
          </p:cNvPr>
          <p:cNvSpPr>
            <a:spLocks noGrp="1"/>
          </p:cNvSpPr>
          <p:nvPr>
            <p:ph type="dt" sz="half" idx="10"/>
          </p:nvPr>
        </p:nvSpPr>
        <p:spPr/>
        <p:txBody>
          <a:bodyPr/>
          <a:lstStyle/>
          <a:p>
            <a:fld id="{67A8E287-3391-4DDE-A07C-15A8C7873086}" type="datetime1">
              <a:rPr lang="en-US" smtClean="0"/>
              <a:t>12/4/2023</a:t>
            </a:fld>
            <a:endParaRPr lang="en-US"/>
          </a:p>
        </p:txBody>
      </p:sp>
      <p:sp>
        <p:nvSpPr>
          <p:cNvPr id="6" name="Footer Placeholder 5">
            <a:extLst>
              <a:ext uri="{FF2B5EF4-FFF2-40B4-BE49-F238E27FC236}">
                <a16:creationId xmlns:a16="http://schemas.microsoft.com/office/drawing/2014/main" id="{179782D3-131F-7E63-B800-D945450D7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08F906-A0DB-F9D5-E4D9-AA4382C7EB7A}"/>
              </a:ext>
            </a:extLst>
          </p:cNvPr>
          <p:cNvSpPr>
            <a:spLocks noGrp="1"/>
          </p:cNvSpPr>
          <p:nvPr>
            <p:ph type="sldNum" sz="quarter" idx="12"/>
          </p:nvPr>
        </p:nvSpPr>
        <p:spPr/>
        <p:txBody>
          <a:bodyPr/>
          <a:lstStyle/>
          <a:p>
            <a:fld id="{E565F29F-F7B3-4EEA-A89D-0174512572C7}" type="slidenum">
              <a:rPr lang="en-US" smtClean="0"/>
              <a:t>‹#›</a:t>
            </a:fld>
            <a:endParaRPr lang="en-US"/>
          </a:p>
        </p:txBody>
      </p:sp>
    </p:spTree>
    <p:extLst>
      <p:ext uri="{BB962C8B-B14F-4D97-AF65-F5344CB8AC3E}">
        <p14:creationId xmlns:p14="http://schemas.microsoft.com/office/powerpoint/2010/main" val="30516109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D64F1B-A077-628D-3A38-7FB589337E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66839A4-FCDD-28EF-EA60-2A25F1F1AE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C944BB-7FA8-E303-C67D-1659046FA1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BEAA37-A6A2-4AA3-8A2C-10B0CD93D5B0}" type="datetime1">
              <a:rPr lang="en-US" smtClean="0"/>
              <a:t>12/4/2023</a:t>
            </a:fld>
            <a:endParaRPr lang="en-US"/>
          </a:p>
        </p:txBody>
      </p:sp>
      <p:sp>
        <p:nvSpPr>
          <p:cNvPr id="5" name="Footer Placeholder 4">
            <a:extLst>
              <a:ext uri="{FF2B5EF4-FFF2-40B4-BE49-F238E27FC236}">
                <a16:creationId xmlns:a16="http://schemas.microsoft.com/office/drawing/2014/main" id="{F4C09BE2-7D3E-FCF7-34B9-5FAC14AEA6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88D61C5-E442-5DD5-284E-C61B453F5F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65F29F-F7B3-4EEA-A89D-0174512572C7}" type="slidenum">
              <a:rPr lang="en-US" smtClean="0"/>
              <a:t>‹#›</a:t>
            </a:fld>
            <a:endParaRPr lang="en-US"/>
          </a:p>
        </p:txBody>
      </p:sp>
    </p:spTree>
    <p:extLst>
      <p:ext uri="{BB962C8B-B14F-4D97-AF65-F5344CB8AC3E}">
        <p14:creationId xmlns:p14="http://schemas.microsoft.com/office/powerpoint/2010/main" val="4001427973"/>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Lst>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jpeg"/><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32.png"/><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1.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diagramLayout" Target="../diagrams/layout4.xml"/><Relationship Id="rId7" Type="http://schemas.openxmlformats.org/officeDocument/2006/relationships/image" Target="../media/image32.png"/><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 Id="rId9" Type="http://schemas.openxmlformats.org/officeDocument/2006/relationships/hyperlink" Target="https://pixabay.com/vectors/magnifying-glass-magnifying-303408/" TargetMode="External"/></Relationships>
</file>

<file path=ppt/slides/_rels/slide42.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diagramLayout" Target="../diagrams/layout5.xml"/><Relationship Id="rId7" Type="http://schemas.openxmlformats.org/officeDocument/2006/relationships/image" Target="../media/image32.png"/><Relationship Id="rId2" Type="http://schemas.openxmlformats.org/officeDocument/2006/relationships/diagramData" Target="../diagrams/data5.xml"/><Relationship Id="rId1" Type="http://schemas.openxmlformats.org/officeDocument/2006/relationships/slideLayout" Target="../slideLayouts/slideLayout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 Id="rId9" Type="http://schemas.openxmlformats.org/officeDocument/2006/relationships/hyperlink" Target="https://pixabay.com/vectors/magnifying-glass-magnifying-303408/" TargetMode="External"/></Relationships>
</file>

<file path=ppt/slides/_rels/slide43.xml.rels><?xml version="1.0" encoding="UTF-8" standalone="yes"?>
<Relationships xmlns="http://schemas.openxmlformats.org/package/2006/relationships"><Relationship Id="rId2" Type="http://schemas.openxmlformats.org/officeDocument/2006/relationships/image" Target="../media/image260.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4.jpeg"/><Relationship Id="rId2" Type="http://schemas.openxmlformats.org/officeDocument/2006/relationships/diagramData" Target="../diagrams/data6.xml"/><Relationship Id="rId1" Type="http://schemas.openxmlformats.org/officeDocument/2006/relationships/slideLayout" Target="../slideLayouts/slideLayout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35.png"/><Relationship Id="rId2" Type="http://schemas.openxmlformats.org/officeDocument/2006/relationships/diagramData" Target="../diagrams/data7.xml"/><Relationship Id="rId1" Type="http://schemas.openxmlformats.org/officeDocument/2006/relationships/slideLayout" Target="../slideLayouts/slideLayout4.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5.png"/><Relationship Id="rId1" Type="http://schemas.openxmlformats.org/officeDocument/2006/relationships/slideLayout" Target="../slideLayouts/slideLayout4.xml"/><Relationship Id="rId4" Type="http://schemas.openxmlformats.org/officeDocument/2006/relationships/hyperlink" Target="https://pixabay.com/vectors/magnifying-glass-magnifying-303408/"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5.png"/><Relationship Id="rId1" Type="http://schemas.openxmlformats.org/officeDocument/2006/relationships/slideLayout" Target="../slideLayouts/slideLayout4.xml"/><Relationship Id="rId4" Type="http://schemas.openxmlformats.org/officeDocument/2006/relationships/hyperlink" Target="https://pixabay.com/vectors/magnifying-glass-magnifying-303408/"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9.png"/><Relationship Id="rId1" Type="http://schemas.openxmlformats.org/officeDocument/2006/relationships/slideLayout" Target="../slideLayouts/slideLayout6.xml"/><Relationship Id="rId4" Type="http://schemas.openxmlformats.org/officeDocument/2006/relationships/hyperlink" Target="https://pixabay.com/vectors/magnifying-glass-magnifying-303408/" TargetMode="External"/></Relationships>
</file>

<file path=ppt/slides/_rels/slide5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9.png"/><Relationship Id="rId1" Type="http://schemas.openxmlformats.org/officeDocument/2006/relationships/slideLayout" Target="../slideLayouts/slideLayout6.xml"/><Relationship Id="rId4" Type="http://schemas.openxmlformats.org/officeDocument/2006/relationships/hyperlink" Target="https://pixabay.com/vectors/magnifying-glass-magnifying-303408/" TargetMode="External"/></Relationships>
</file>

<file path=ppt/slides/_rels/slide5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9.png"/><Relationship Id="rId1" Type="http://schemas.openxmlformats.org/officeDocument/2006/relationships/slideLayout" Target="../slideLayouts/slideLayout6.xml"/><Relationship Id="rId4" Type="http://schemas.openxmlformats.org/officeDocument/2006/relationships/hyperlink" Target="https://pixabay.com/vectors/magnifying-glass-magnifying-303408/" TargetMode="External"/></Relationships>
</file>

<file path=ppt/slides/_rels/slide5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43.png"/><Relationship Id="rId1" Type="http://schemas.openxmlformats.org/officeDocument/2006/relationships/slideLayout" Target="../slideLayouts/slideLayout4.xml"/><Relationship Id="rId4" Type="http://schemas.openxmlformats.org/officeDocument/2006/relationships/hyperlink" Target="https://pixabay.com/vectors/magnifying-glass-magnifying-303408/"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45.png"/><Relationship Id="rId1" Type="http://schemas.openxmlformats.org/officeDocument/2006/relationships/slideLayout" Target="../slideLayouts/slideLayout4.xml"/><Relationship Id="rId4" Type="http://schemas.openxmlformats.org/officeDocument/2006/relationships/hyperlink" Target="https://pixabay.com/vectors/magnifying-glass-magnifying-303408/" TargetMode="External"/></Relationships>
</file>

<file path=ppt/slides/_rels/slide6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45.png"/><Relationship Id="rId1" Type="http://schemas.openxmlformats.org/officeDocument/2006/relationships/slideLayout" Target="../slideLayouts/slideLayout4.xml"/><Relationship Id="rId4" Type="http://schemas.openxmlformats.org/officeDocument/2006/relationships/hyperlink" Target="https://pixabay.com/vectors/magnifying-glass-magnifying-303408/" TargetMode="External"/></Relationships>
</file>

<file path=ppt/slides/_rels/slide6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45.png"/><Relationship Id="rId1" Type="http://schemas.openxmlformats.org/officeDocument/2006/relationships/slideLayout" Target="../slideLayouts/slideLayout4.xml"/><Relationship Id="rId4" Type="http://schemas.openxmlformats.org/officeDocument/2006/relationships/hyperlink" Target="https://pixabay.com/vectors/magnifying-glass-magnifying-303408/"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90.png"/><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6.png"/><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hyperlink" Target="http://www.solarhub.com/product-catalog/pv-modules/3316-" TargetMode="External"/><Relationship Id="rId2" Type="http://schemas.openxmlformats.org/officeDocument/2006/relationships/hyperlink" Target="https://www.batterydesign.net/tata-nexon-ev-prime-and-max/" TargetMode="External"/><Relationship Id="rId1" Type="http://schemas.openxmlformats.org/officeDocument/2006/relationships/slideLayout" Target="../slideLayouts/slideLayout2.xml"/><Relationship Id="rId5" Type="http://schemas.openxmlformats.org/officeDocument/2006/relationships/hyperlink" Target="https://electronicsbeliever.com/inverting-buck-boost-step-by-step-design-guide/" TargetMode="External"/><Relationship Id="rId4" Type="http://schemas.openxmlformats.org/officeDocument/2006/relationships/hyperlink" Target="https://electronicsbeliever.com/buck-converter-design-tutoria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215D92B-4EB4-FEB3-2CC7-176C118B5250}"/>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229" b="91460" l="10000" r="90000">
                        <a14:foregroundMark x1="47826" y1="11295" x2="47826" y2="11295"/>
                        <a14:foregroundMark x1="51087" y1="9229" x2="51087" y2="9229"/>
                        <a14:foregroundMark x1="51087" y1="11983" x2="51957" y2="11295"/>
                        <a14:foregroundMark x1="50000" y1="12672" x2="43043" y2="12259"/>
                        <a14:foregroundMark x1="43913" y1="9504" x2="42283" y2="9504"/>
                        <a14:foregroundMark x1="43043" y1="9229" x2="42283" y2="9229"/>
                        <a14:foregroundMark x1="26739" y1="60606" x2="26739" y2="61983"/>
                        <a14:foregroundMark x1="26739" y1="57438" x2="26739" y2="60606"/>
                        <a14:foregroundMark x1="26739" y1="45179" x2="26739" y2="57438"/>
                        <a14:foregroundMark x1="26241" y1="67355" x2="25978" y2="90771"/>
                        <a14:foregroundMark x1="26266" y1="65152" x2="26241" y2="67355"/>
                        <a14:foregroundMark x1="26317" y1="60606" x2="26266" y2="65152"/>
                        <a14:foregroundMark x1="26353" y1="57438" x2="26317" y2="60606"/>
                        <a14:foregroundMark x1="26522" y1="42424" x2="26353" y2="57438"/>
                        <a14:foregroundMark x1="30109" y1="76722" x2="30109" y2="77824"/>
                        <a14:foregroundMark x1="30109" y1="59229" x2="30109" y2="59917"/>
                        <a14:foregroundMark x1="30109" y1="58127" x2="30109" y2="59229"/>
                        <a14:foregroundMark x1="30109" y1="57851" x2="30109" y2="58127"/>
                        <a14:foregroundMark x1="30109" y1="57438" x2="30109" y2="57851"/>
                        <a14:foregroundMark x1="30109" y1="52893" x2="30109" y2="57438"/>
                        <a14:foregroundMark x1="38231" y1="61708" x2="38370" y2="61433"/>
                        <a14:foregroundMark x1="37323" y1="63511" x2="38231" y2="61708"/>
                        <a14:foregroundMark x1="30109" y1="77824" x2="30664" y2="76722"/>
                        <a14:foregroundMark x1="38370" y1="61433" x2="38370" y2="59642"/>
                        <a14:foregroundMark x1="46413" y1="91460" x2="53587" y2="91047"/>
                        <a14:foregroundMark x1="61087" y1="53306" x2="61087" y2="53306"/>
                        <a14:foregroundMark x1="26522" y1="54683" x2="26522" y2="54683"/>
                        <a14:foregroundMark x1="25652" y1="54683" x2="25652" y2="54683"/>
                        <a14:foregroundMark x1="25435" y1="53581" x2="25435" y2="53581"/>
                        <a14:foregroundMark x1="27391" y1="41736" x2="27391" y2="41736"/>
                        <a14:foregroundMark x1="25652" y1="41736" x2="25652" y2="41736"/>
                        <a14:foregroundMark x1="50000" y1="22865" x2="50000" y2="22865"/>
                        <a14:foregroundMark x1="50870" y1="21074" x2="50870" y2="21074"/>
                        <a14:foregroundMark x1="50870" y1="19972" x2="50870" y2="19972"/>
                        <a14:foregroundMark x1="48913" y1="19972" x2="50000" y2="21488"/>
                        <a14:foregroundMark x1="51087" y1="54683" x2="51087" y2="53581"/>
                        <a14:foregroundMark x1="51087" y1="52204" x2="51087" y2="52204"/>
                        <a14:backgroundMark x1="31522" y1="59917" x2="31522" y2="76722"/>
                        <a14:backgroundMark x1="35109" y1="66253" x2="35870" y2="72590"/>
                        <a14:backgroundMark x1="35326" y1="63774" x2="35870" y2="70386"/>
                        <a14:backgroundMark x1="40870" y1="66253" x2="40870" y2="66253"/>
                        <a14:backgroundMark x1="40000" y1="61708" x2="40000" y2="61708"/>
                        <a14:backgroundMark x1="41196" y1="60331" x2="41196" y2="60331"/>
                        <a14:backgroundMark x1="41196" y1="57851" x2="41196" y2="57851"/>
                        <a14:backgroundMark x1="40870" y1="46281" x2="40870" y2="46281"/>
                        <a14:backgroundMark x1="40652" y1="45592" x2="40652" y2="45592"/>
                        <a14:backgroundMark x1="40870" y1="46281" x2="40870" y2="46281"/>
                        <a14:backgroundMark x1="40000" y1="47658" x2="40000" y2="47658"/>
                        <a14:backgroundMark x1="40326" y1="48347" x2="41196" y2="48072"/>
                        <a14:backgroundMark x1="40326" y1="44215" x2="40326" y2="44215"/>
                        <a14:backgroundMark x1="40870" y1="41736" x2="40870" y2="41736"/>
                        <a14:backgroundMark x1="40870" y1="39945" x2="40870" y2="39945"/>
                        <a14:backgroundMark x1="40870" y1="36777" x2="40870" y2="36777"/>
                        <a14:backgroundMark x1="29022" y1="60606" x2="29022" y2="60606"/>
                        <a14:backgroundMark x1="28478" y1="65152" x2="28478" y2="65152"/>
                        <a14:backgroundMark x1="28478" y1="67355" x2="28478" y2="67355"/>
                        <a14:backgroundMark x1="31522" y1="58127" x2="31522" y2="58127"/>
                        <a14:backgroundMark x1="30652" y1="59229" x2="30652" y2="59229"/>
                        <a14:backgroundMark x1="30652" y1="57851" x2="30652" y2="57851"/>
                        <a14:backgroundMark x1="28696" y1="57438" x2="28696" y2="57438"/>
                      </a14:backgroundRemoval>
                    </a14:imgEffect>
                    <a14:imgEffect>
                      <a14:artisticPhotocopy trans="49000" detail="5"/>
                    </a14:imgEffect>
                    <a14:imgEffect>
                      <a14:brightnessContrast bright="-6000" contrast="24000"/>
                    </a14:imgEffect>
                  </a14:imgLayer>
                </a14:imgProps>
              </a:ext>
              <a:ext uri="{28A0092B-C50C-407E-A947-70E740481C1C}">
                <a14:useLocalDpi xmlns:a14="http://schemas.microsoft.com/office/drawing/2010/main" val="0"/>
              </a:ext>
            </a:extLst>
          </a:blip>
          <a:stretch>
            <a:fillRect/>
          </a:stretch>
        </p:blipFill>
        <p:spPr>
          <a:xfrm>
            <a:off x="2878750" y="2268113"/>
            <a:ext cx="9779196" cy="3999251"/>
          </a:xfrm>
          <a:prstGeom prst="rect">
            <a:avLst/>
          </a:prstGeom>
          <a:solidFill>
            <a:schemeClr val="bg1">
              <a:alpha val="0"/>
            </a:schemeClr>
          </a:solidFill>
          <a:effectLst>
            <a:outerShdw blurRad="50800" dist="50800" dir="5400000" algn="ctr" rotWithShape="0">
              <a:srgbClr val="000000">
                <a:alpha val="0"/>
              </a:srgbClr>
            </a:outerShdw>
            <a:reflection stA="0" endPos="65000" dist="50800" dir="5400000" sy="-100000" algn="bl" rotWithShape="0"/>
          </a:effectLst>
        </p:spPr>
      </p:pic>
      <p:sp>
        <p:nvSpPr>
          <p:cNvPr id="2" name="Title 1">
            <a:extLst>
              <a:ext uri="{FF2B5EF4-FFF2-40B4-BE49-F238E27FC236}">
                <a16:creationId xmlns:a16="http://schemas.microsoft.com/office/drawing/2014/main" id="{8F3E79D9-21A7-4CB4-79E3-9867EA5A4D6C}"/>
              </a:ext>
            </a:extLst>
          </p:cNvPr>
          <p:cNvSpPr>
            <a:spLocks noGrp="1"/>
          </p:cNvSpPr>
          <p:nvPr>
            <p:ph type="ctrTitle"/>
          </p:nvPr>
        </p:nvSpPr>
        <p:spPr>
          <a:xfrm>
            <a:off x="1070911" y="1060887"/>
            <a:ext cx="10591700" cy="1857375"/>
          </a:xfrm>
        </p:spPr>
        <p:txBody>
          <a:bodyPr>
            <a:normAutofit/>
          </a:bodyPr>
          <a:lstStyle/>
          <a:p>
            <a:pPr algn="ctr"/>
            <a:r>
              <a:rPr lang="en-IN" sz="4800" b="1" dirty="0">
                <a:solidFill>
                  <a:srgbClr val="FFC000"/>
                </a:solidFill>
                <a:effectLst/>
                <a:latin typeface="Times New Roman" panose="02020603050405020304" pitchFamily="18" charset="0"/>
                <a:ea typeface="Times New Roman" panose="02020603050405020304" pitchFamily="18" charset="0"/>
                <a:cs typeface="Times New Roman" panose="02020603050405020304" pitchFamily="18" charset="0"/>
              </a:rPr>
              <a:t>HYBRID CHARGING STATION</a:t>
            </a:r>
            <a:br>
              <a:rPr lang="en-IN" sz="1800" u="sng"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IN" sz="4400" b="1" u="sng" dirty="0">
              <a:solidFill>
                <a:srgbClr val="00206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AE1DD2E6-89A2-06EB-44ED-DE24F2AD89D6}"/>
              </a:ext>
            </a:extLst>
          </p:cNvPr>
          <p:cNvSpPr>
            <a:spLocks noGrp="1"/>
          </p:cNvSpPr>
          <p:nvPr>
            <p:ph type="subTitle" idx="1"/>
          </p:nvPr>
        </p:nvSpPr>
        <p:spPr>
          <a:xfrm>
            <a:off x="0" y="4037976"/>
            <a:ext cx="5037826" cy="2570316"/>
          </a:xfrm>
        </p:spPr>
        <p:txBody>
          <a:bodyPr numCol="1">
            <a:normAutofit/>
          </a:bodyPr>
          <a:lstStyle/>
          <a:p>
            <a:pPr algn="l"/>
            <a:r>
              <a:rPr lang="en-US" sz="1800" b="1" dirty="0">
                <a:latin typeface="Times New Roman" panose="02020603050405020304" pitchFamily="18" charset="0"/>
                <a:cs typeface="Times New Roman" panose="02020603050405020304" pitchFamily="18" charset="0"/>
              </a:rPr>
              <a:t>Presented By</a:t>
            </a:r>
          </a:p>
          <a:p>
            <a:pPr algn="l"/>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CHARAN .D - CB.EN.U4EEE20014</a:t>
            </a:r>
          </a:p>
          <a:p>
            <a:pPr algn="l"/>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K.RAMESH NAIDU - CB.EN.U4EEE20028</a:t>
            </a:r>
            <a:endParaRPr lang="en-IN" sz="1800" b="1" dirty="0">
              <a:latin typeface="Times New Roman" panose="02020603050405020304" pitchFamily="18" charset="0"/>
              <a:ea typeface="Calibri" panose="020F0502020204030204" pitchFamily="34" charset="0"/>
              <a:cs typeface="Times New Roman" panose="02020603050405020304" pitchFamily="18" charset="0"/>
            </a:endParaRPr>
          </a:p>
          <a:p>
            <a:pPr algn="l"/>
            <a:r>
              <a:rPr lang="en-IN" sz="1800" b="1" dirty="0">
                <a:latin typeface="Times New Roman" panose="02020603050405020304" pitchFamily="18" charset="0"/>
                <a:ea typeface="Calibri" panose="020F0502020204030204" pitchFamily="34" charset="0"/>
                <a:cs typeface="Times New Roman" panose="02020603050405020304" pitchFamily="18" charset="0"/>
              </a:rPr>
              <a:t>N. RAJITHA KIRANMAI-</a:t>
            </a: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CB.EN.U4EEE20034</a:t>
            </a:r>
            <a:endParaRPr lang="en-IN" sz="1800" b="1" dirty="0">
              <a:latin typeface="Times New Roman" panose="02020603050405020304" pitchFamily="18" charset="0"/>
              <a:ea typeface="Calibri" panose="020F0502020204030204" pitchFamily="34" charset="0"/>
              <a:cs typeface="Times New Roman" panose="02020603050405020304" pitchFamily="18" charset="0"/>
            </a:endParaRPr>
          </a:p>
          <a:p>
            <a:pPr algn="l"/>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Sai Pranay T- CB.EN.U4EEE20045</a:t>
            </a:r>
            <a:endParaRPr lang="en-US" sz="1800" b="1"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0ADC12EA-D3E2-E1B6-F194-A4B9095CC1EB}"/>
              </a:ext>
            </a:extLst>
          </p:cNvPr>
          <p:cNvSpPr>
            <a:spLocks noGrp="1"/>
          </p:cNvSpPr>
          <p:nvPr>
            <p:ph type="sldNum" sz="quarter" idx="12"/>
          </p:nvPr>
        </p:nvSpPr>
        <p:spPr>
          <a:xfrm>
            <a:off x="11409847" y="6425729"/>
            <a:ext cx="551167" cy="365125"/>
          </a:xfrm>
        </p:spPr>
        <p:txBody>
          <a:bodyPr/>
          <a:lstStyle/>
          <a:p>
            <a:fld id="{A52A81A4-45C5-4244-97C3-467C3F1301B9}" type="slidenum">
              <a:rPr lang="en-IN" sz="3200" smtClean="0">
                <a:latin typeface="Times New Roman" panose="02020603050405020304" pitchFamily="18" charset="0"/>
                <a:cs typeface="Times New Roman" panose="02020603050405020304" pitchFamily="18" charset="0"/>
              </a:rPr>
              <a:t>1</a:t>
            </a:fld>
            <a:endParaRPr lang="en-IN" sz="3200" dirty="0">
              <a:latin typeface="Times New Roman" panose="02020603050405020304" pitchFamily="18" charset="0"/>
              <a:cs typeface="Times New Roman" panose="02020603050405020304" pitchFamily="18" charset="0"/>
            </a:endParaRPr>
          </a:p>
        </p:txBody>
      </p:sp>
      <p:sp>
        <p:nvSpPr>
          <p:cNvPr id="4" name="Subtitle 2">
            <a:extLst>
              <a:ext uri="{FF2B5EF4-FFF2-40B4-BE49-F238E27FC236}">
                <a16:creationId xmlns:a16="http://schemas.microsoft.com/office/drawing/2014/main" id="{BFC01073-94D8-34D3-A1B0-641B53DE4F5A}"/>
              </a:ext>
            </a:extLst>
          </p:cNvPr>
          <p:cNvSpPr txBox="1">
            <a:spLocks/>
          </p:cNvSpPr>
          <p:nvPr/>
        </p:nvSpPr>
        <p:spPr>
          <a:xfrm>
            <a:off x="9025309" y="4037976"/>
            <a:ext cx="2935705"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latin typeface="Times New Roman" panose="02020603050405020304" pitchFamily="18" charset="0"/>
                <a:cs typeface="Times New Roman" panose="02020603050405020304" pitchFamily="18" charset="0"/>
              </a:rPr>
              <a:t>Guide:</a:t>
            </a:r>
          </a:p>
          <a:p>
            <a:r>
              <a:rPr lang="en-US" sz="2000" b="1" dirty="0">
                <a:latin typeface="Times New Roman" panose="02020603050405020304" pitchFamily="18" charset="0"/>
                <a:cs typeface="Times New Roman" panose="02020603050405020304" pitchFamily="18" charset="0"/>
              </a:rPr>
              <a:t>Dr. S Parvathy</a:t>
            </a:r>
          </a:p>
          <a:p>
            <a:r>
              <a:rPr lang="en-US" sz="2000" b="1" dirty="0">
                <a:latin typeface="Times New Roman" panose="02020603050405020304" pitchFamily="18" charset="0"/>
                <a:cs typeface="Times New Roman" panose="02020603050405020304" pitchFamily="18" charset="0"/>
              </a:rPr>
              <a:t>Assistant Professor</a:t>
            </a:r>
          </a:p>
          <a:p>
            <a:endParaRPr lang="en-IN" sz="20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995B3F5-32B2-CAE7-8B6D-941D12336ADA}"/>
              </a:ext>
            </a:extLst>
          </p:cNvPr>
          <p:cNvPicPr>
            <a:picLocks noChangeAspect="1"/>
          </p:cNvPicPr>
          <p:nvPr/>
        </p:nvPicPr>
        <p:blipFill>
          <a:blip r:embed="rId4"/>
          <a:stretch>
            <a:fillRect/>
          </a:stretch>
        </p:blipFill>
        <p:spPr>
          <a:xfrm>
            <a:off x="818147" y="175934"/>
            <a:ext cx="10844464" cy="1207226"/>
          </a:xfrm>
          <a:prstGeom prst="rect">
            <a:avLst/>
          </a:prstGeom>
        </p:spPr>
      </p:pic>
    </p:spTree>
    <p:extLst>
      <p:ext uri="{BB962C8B-B14F-4D97-AF65-F5344CB8AC3E}">
        <p14:creationId xmlns:p14="http://schemas.microsoft.com/office/powerpoint/2010/main" val="16915055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Effect transition="in" filter="fade">
                                      <p:cBhvr>
                                        <p:cTn id="21" dur="1000"/>
                                        <p:tgtEl>
                                          <p:spTgt spid="3">
                                            <p:txEl>
                                              <p:pRg st="0" end="0"/>
                                            </p:txEl>
                                          </p:spTgt>
                                        </p:tgtEl>
                                      </p:cBhvr>
                                    </p:animEffect>
                                    <p:anim calcmode="lin" valueType="num">
                                      <p:cBhvr>
                                        <p:cTn id="2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3">
                                            <p:txEl>
                                              <p:pRg st="1" end="1"/>
                                            </p:txEl>
                                          </p:spTgt>
                                        </p:tgtEl>
                                        <p:attrNameLst>
                                          <p:attrName>style.visibility</p:attrName>
                                        </p:attrNameLst>
                                      </p:cBhvr>
                                      <p:to>
                                        <p:strVal val="visible"/>
                                      </p:to>
                                    </p:set>
                                    <p:animEffect transition="in" filter="fade">
                                      <p:cBhvr>
                                        <p:cTn id="26" dur="1000"/>
                                        <p:tgtEl>
                                          <p:spTgt spid="3">
                                            <p:txEl>
                                              <p:pRg st="1" end="1"/>
                                            </p:txEl>
                                          </p:spTgt>
                                        </p:tgtEl>
                                      </p:cBhvr>
                                    </p:animEffect>
                                    <p:anim calcmode="lin" valueType="num">
                                      <p:cBhvr>
                                        <p:cTn id="2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fade">
                                      <p:cBhvr>
                                        <p:cTn id="31" dur="1000"/>
                                        <p:tgtEl>
                                          <p:spTgt spid="3">
                                            <p:txEl>
                                              <p:pRg st="2" end="2"/>
                                            </p:txEl>
                                          </p:spTgt>
                                        </p:tgtEl>
                                      </p:cBhvr>
                                    </p:animEffect>
                                    <p:anim calcmode="lin" valueType="num">
                                      <p:cBhvr>
                                        <p:cTn id="3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2" end="2"/>
                                            </p:txEl>
                                          </p:spTgt>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3">
                                            <p:txEl>
                                              <p:pRg st="3" end="3"/>
                                            </p:txEl>
                                          </p:spTgt>
                                        </p:tgtEl>
                                        <p:attrNameLst>
                                          <p:attrName>style.visibility</p:attrName>
                                        </p:attrNameLst>
                                      </p:cBhvr>
                                      <p:to>
                                        <p:strVal val="visible"/>
                                      </p:to>
                                    </p:set>
                                    <p:animEffect transition="in" filter="fade">
                                      <p:cBhvr>
                                        <p:cTn id="36" dur="1000"/>
                                        <p:tgtEl>
                                          <p:spTgt spid="3">
                                            <p:txEl>
                                              <p:pRg st="3" end="3"/>
                                            </p:txEl>
                                          </p:spTgt>
                                        </p:tgtEl>
                                      </p:cBhvr>
                                    </p:animEffect>
                                    <p:anim calcmode="lin" valueType="num">
                                      <p:cBhvr>
                                        <p:cTn id="3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fade">
                                      <p:cBhvr>
                                        <p:cTn id="41" dur="1000"/>
                                        <p:tgtEl>
                                          <p:spTgt spid="3">
                                            <p:txEl>
                                              <p:pRg st="4" end="4"/>
                                            </p:txEl>
                                          </p:spTgt>
                                        </p:tgtEl>
                                      </p:cBhvr>
                                    </p:animEffect>
                                    <p:anim calcmode="lin" valueType="num">
                                      <p:cBhvr>
                                        <p:cTn id="4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4">
                                            <p:txEl>
                                              <p:pRg st="0" end="0"/>
                                            </p:txEl>
                                          </p:spTgt>
                                        </p:tgtEl>
                                        <p:attrNameLst>
                                          <p:attrName>style.visibility</p:attrName>
                                        </p:attrNameLst>
                                      </p:cBhvr>
                                      <p:to>
                                        <p:strVal val="visible"/>
                                      </p:to>
                                    </p:set>
                                    <p:animEffect transition="in" filter="fade">
                                      <p:cBhvr>
                                        <p:cTn id="48" dur="1000"/>
                                        <p:tgtEl>
                                          <p:spTgt spid="4">
                                            <p:txEl>
                                              <p:pRg st="0" end="0"/>
                                            </p:txEl>
                                          </p:spTgt>
                                        </p:tgtEl>
                                      </p:cBhvr>
                                    </p:animEffect>
                                    <p:anim calcmode="lin" valueType="num">
                                      <p:cBhvr>
                                        <p:cTn id="49"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50" dur="1000" fill="hold"/>
                                        <p:tgtEl>
                                          <p:spTgt spid="4">
                                            <p:txEl>
                                              <p:pRg st="0" end="0"/>
                                            </p:txEl>
                                          </p:spTgt>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0"/>
                                  </p:stCondLst>
                                  <p:childTnLst>
                                    <p:set>
                                      <p:cBhvr>
                                        <p:cTn id="52" dur="1" fill="hold">
                                          <p:stCondLst>
                                            <p:cond delay="0"/>
                                          </p:stCondLst>
                                        </p:cTn>
                                        <p:tgtEl>
                                          <p:spTgt spid="4">
                                            <p:txEl>
                                              <p:pRg st="1" end="1"/>
                                            </p:txEl>
                                          </p:spTgt>
                                        </p:tgtEl>
                                        <p:attrNameLst>
                                          <p:attrName>style.visibility</p:attrName>
                                        </p:attrNameLst>
                                      </p:cBhvr>
                                      <p:to>
                                        <p:strVal val="visible"/>
                                      </p:to>
                                    </p:set>
                                    <p:animEffect transition="in" filter="fade">
                                      <p:cBhvr>
                                        <p:cTn id="53" dur="1000"/>
                                        <p:tgtEl>
                                          <p:spTgt spid="4">
                                            <p:txEl>
                                              <p:pRg st="1" end="1"/>
                                            </p:txEl>
                                          </p:spTgt>
                                        </p:tgtEl>
                                      </p:cBhvr>
                                    </p:animEffect>
                                    <p:anim calcmode="lin" valueType="num">
                                      <p:cBhvr>
                                        <p:cTn id="54"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55" dur="1000" fill="hold"/>
                                        <p:tgtEl>
                                          <p:spTgt spid="4">
                                            <p:txEl>
                                              <p:pRg st="1" end="1"/>
                                            </p:txEl>
                                          </p:spTgt>
                                        </p:tgtEl>
                                        <p:attrNameLst>
                                          <p:attrName>ppt_y</p:attrName>
                                        </p:attrNameLst>
                                      </p:cBhvr>
                                      <p:tavLst>
                                        <p:tav tm="0">
                                          <p:val>
                                            <p:strVal val="#ppt_y+.1"/>
                                          </p:val>
                                        </p:tav>
                                        <p:tav tm="100000">
                                          <p:val>
                                            <p:strVal val="#ppt_y"/>
                                          </p:val>
                                        </p:tav>
                                      </p:tavLst>
                                    </p:anim>
                                  </p:childTnLst>
                                </p:cTn>
                              </p:par>
                              <p:par>
                                <p:cTn id="56" presetID="42" presetClass="entr" presetSubtype="0" fill="hold" nodeType="withEffect">
                                  <p:stCondLst>
                                    <p:cond delay="0"/>
                                  </p:stCondLst>
                                  <p:childTnLst>
                                    <p:set>
                                      <p:cBhvr>
                                        <p:cTn id="57" dur="1" fill="hold">
                                          <p:stCondLst>
                                            <p:cond delay="0"/>
                                          </p:stCondLst>
                                        </p:cTn>
                                        <p:tgtEl>
                                          <p:spTgt spid="4">
                                            <p:txEl>
                                              <p:pRg st="2" end="2"/>
                                            </p:txEl>
                                          </p:spTgt>
                                        </p:tgtEl>
                                        <p:attrNameLst>
                                          <p:attrName>style.visibility</p:attrName>
                                        </p:attrNameLst>
                                      </p:cBhvr>
                                      <p:to>
                                        <p:strVal val="visible"/>
                                      </p:to>
                                    </p:set>
                                    <p:animEffect transition="in" filter="fade">
                                      <p:cBhvr>
                                        <p:cTn id="58" dur="1000"/>
                                        <p:tgtEl>
                                          <p:spTgt spid="4">
                                            <p:txEl>
                                              <p:pRg st="2" end="2"/>
                                            </p:txEl>
                                          </p:spTgt>
                                        </p:tgtEl>
                                      </p:cBhvr>
                                    </p:animEffect>
                                    <p:anim calcmode="lin" valueType="num">
                                      <p:cBhvr>
                                        <p:cTn id="59"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60"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74450A-6CCC-4710-FAC1-1EB83BE3A908}"/>
              </a:ext>
            </a:extLst>
          </p:cNvPr>
          <p:cNvSpPr>
            <a:spLocks noGrp="1"/>
          </p:cNvSpPr>
          <p:nvPr>
            <p:ph type="title"/>
          </p:nvPr>
        </p:nvSpPr>
        <p:spPr>
          <a:xfrm>
            <a:off x="0" y="0"/>
            <a:ext cx="12192000" cy="851617"/>
          </a:xfrm>
        </p:spPr>
        <p:txBody>
          <a:bodyPr/>
          <a:lstStyle/>
          <a:p>
            <a:pPr algn="ctr"/>
            <a:r>
              <a:rPr lang="en-US" dirty="0">
                <a:latin typeface="Times New Roman" panose="02020603050405020304" pitchFamily="18" charset="0"/>
                <a:cs typeface="Times New Roman" panose="02020603050405020304" pitchFamily="18" charset="0"/>
              </a:rPr>
              <a:t>BLOCK DIAGRAM :</a:t>
            </a:r>
          </a:p>
        </p:txBody>
      </p:sp>
      <p:sp>
        <p:nvSpPr>
          <p:cNvPr id="5" name="Slide Number Placeholder 4">
            <a:extLst>
              <a:ext uri="{FF2B5EF4-FFF2-40B4-BE49-F238E27FC236}">
                <a16:creationId xmlns:a16="http://schemas.microsoft.com/office/drawing/2014/main" id="{8B50A482-9A8E-B3C1-2314-40DC82AB49ED}"/>
              </a:ext>
            </a:extLst>
          </p:cNvPr>
          <p:cNvSpPr>
            <a:spLocks noGrp="1"/>
          </p:cNvSpPr>
          <p:nvPr>
            <p:ph type="sldNum" sz="quarter" idx="12"/>
          </p:nvPr>
        </p:nvSpPr>
        <p:spPr/>
        <p:txBody>
          <a:bodyPr/>
          <a:lstStyle/>
          <a:p>
            <a:fld id="{E565F29F-F7B3-4EEA-A89D-0174512572C7}" type="slidenum">
              <a:rPr lang="en-US" smtClean="0"/>
              <a:t>10</a:t>
            </a:fld>
            <a:endParaRPr lang="en-US"/>
          </a:p>
        </p:txBody>
      </p:sp>
      <p:pic>
        <p:nvPicPr>
          <p:cNvPr id="4" name="Content Placeholder 12">
            <a:extLst>
              <a:ext uri="{FF2B5EF4-FFF2-40B4-BE49-F238E27FC236}">
                <a16:creationId xmlns:a16="http://schemas.microsoft.com/office/drawing/2014/main" id="{CCC109F0-FBCE-7E35-D50D-3DE560289D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0544" y="851617"/>
            <a:ext cx="10116477" cy="5387025"/>
          </a:xfrm>
          <a:prstGeom prst="rect">
            <a:avLst/>
          </a:prstGeom>
        </p:spPr>
      </p:pic>
    </p:spTree>
    <p:extLst>
      <p:ext uri="{BB962C8B-B14F-4D97-AF65-F5344CB8AC3E}">
        <p14:creationId xmlns:p14="http://schemas.microsoft.com/office/powerpoint/2010/main" val="15104512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ircle(in)">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F5DBC5-686D-7F04-E0CD-4D14AB524B0E}"/>
              </a:ext>
            </a:extLst>
          </p:cNvPr>
          <p:cNvSpPr>
            <a:spLocks noGrp="1"/>
          </p:cNvSpPr>
          <p:nvPr>
            <p:ph type="title"/>
          </p:nvPr>
        </p:nvSpPr>
        <p:spPr>
          <a:xfrm>
            <a:off x="-1" y="1"/>
            <a:ext cx="12191999" cy="997526"/>
          </a:xfrm>
        </p:spPr>
        <p:txBody>
          <a:bodyPr/>
          <a:lstStyle/>
          <a:p>
            <a:pPr algn="ctr"/>
            <a:r>
              <a:rPr lang="en-US" dirty="0">
                <a:latin typeface="Times New Roman" panose="02020603050405020304" pitchFamily="18" charset="0"/>
                <a:cs typeface="Times New Roman" panose="02020603050405020304" pitchFamily="18" charset="0"/>
              </a:rPr>
              <a:t>SOLAR PANEL</a:t>
            </a:r>
          </a:p>
        </p:txBody>
      </p:sp>
      <p:sp>
        <p:nvSpPr>
          <p:cNvPr id="5" name="Content Placeholder 4">
            <a:extLst>
              <a:ext uri="{FF2B5EF4-FFF2-40B4-BE49-F238E27FC236}">
                <a16:creationId xmlns:a16="http://schemas.microsoft.com/office/drawing/2014/main" id="{195DBA79-38C3-440E-88BB-0A1FA60FCADD}"/>
              </a:ext>
            </a:extLst>
          </p:cNvPr>
          <p:cNvSpPr>
            <a:spLocks noGrp="1"/>
          </p:cNvSpPr>
          <p:nvPr>
            <p:ph sz="half" idx="1"/>
          </p:nvPr>
        </p:nvSpPr>
        <p:spPr>
          <a:xfrm>
            <a:off x="1" y="899651"/>
            <a:ext cx="6019800" cy="5973095"/>
          </a:xfrm>
        </p:spPr>
        <p:txBody>
          <a:bodyPr>
            <a:normAutofit fontScale="92500" lnSpcReduction="20000"/>
          </a:bodyPr>
          <a:lstStyle/>
          <a:p>
            <a:pPr>
              <a:lnSpc>
                <a:spcPct val="120000"/>
              </a:lnSpc>
              <a:buFont typeface="Wingdings" panose="05000000000000000000" pitchFamily="2" charset="2"/>
              <a:buChar char="Ø"/>
            </a:pPr>
            <a:r>
              <a:rPr lang="en-US" sz="2000" b="0" i="0" dirty="0">
                <a:effectLst/>
                <a:latin typeface="Times New Roman" panose="02020603050405020304" pitchFamily="18" charset="0"/>
                <a:cs typeface="Times New Roman" panose="02020603050405020304" pitchFamily="18" charset="0"/>
              </a:rPr>
              <a:t>A </a:t>
            </a:r>
            <a:r>
              <a:rPr lang="en-US" sz="2000" b="1" i="0" dirty="0">
                <a:effectLst/>
                <a:latin typeface="Times New Roman" panose="02020603050405020304" pitchFamily="18" charset="0"/>
                <a:cs typeface="Times New Roman" panose="02020603050405020304" pitchFamily="18" charset="0"/>
              </a:rPr>
              <a:t>solar panel</a:t>
            </a:r>
            <a:r>
              <a:rPr lang="en-US" sz="2000" b="0" i="0" dirty="0">
                <a:effectLst/>
                <a:latin typeface="Times New Roman" panose="02020603050405020304" pitchFamily="18" charset="0"/>
                <a:cs typeface="Times New Roman" panose="02020603050405020304" pitchFamily="18" charset="0"/>
              </a:rPr>
              <a:t> is a device that converts sunlight into electricity by using </a:t>
            </a:r>
            <a:r>
              <a:rPr lang="en-US" sz="2000" b="0" i="0" strike="noStrike" dirty="0">
                <a:effectLst/>
                <a:latin typeface="Times New Roman" panose="02020603050405020304" pitchFamily="18" charset="0"/>
                <a:cs typeface="Times New Roman" panose="02020603050405020304" pitchFamily="18" charset="0"/>
              </a:rPr>
              <a:t>photovoltaic</a:t>
            </a:r>
            <a:r>
              <a:rPr lang="en-US" sz="2000" b="0" i="0" dirty="0">
                <a:effectLst/>
                <a:latin typeface="Times New Roman" panose="02020603050405020304" pitchFamily="18" charset="0"/>
                <a:cs typeface="Times New Roman" panose="02020603050405020304" pitchFamily="18" charset="0"/>
              </a:rPr>
              <a:t> (PV) cells. The flow  of a circuit and produce </a:t>
            </a:r>
            <a:r>
              <a:rPr lang="en-US" sz="2000" dirty="0">
                <a:latin typeface="Times New Roman" panose="02020603050405020304" pitchFamily="18" charset="0"/>
                <a:cs typeface="Times New Roman" panose="02020603050405020304" pitchFamily="18" charset="0"/>
              </a:rPr>
              <a:t>direct circuit</a:t>
            </a:r>
            <a:r>
              <a:rPr lang="en-US" sz="2000" b="0" i="0" dirty="0">
                <a:effectLst/>
                <a:latin typeface="Times New Roman" panose="02020603050405020304" pitchFamily="18" charset="0"/>
                <a:cs typeface="Times New Roman" panose="02020603050405020304" pitchFamily="18" charset="0"/>
              </a:rPr>
              <a:t> (DC) electricity, which can be used to power various devices or be stored in </a:t>
            </a:r>
            <a:r>
              <a:rPr lang="en-US" sz="2000" b="0" i="0" strike="noStrike" dirty="0">
                <a:effectLst/>
                <a:latin typeface="Times New Roman" panose="02020603050405020304" pitchFamily="18" charset="0"/>
                <a:cs typeface="Times New Roman" panose="02020603050405020304" pitchFamily="18" charset="0"/>
              </a:rPr>
              <a:t>batteries</a:t>
            </a:r>
            <a:r>
              <a:rPr lang="en-US" sz="2000" b="0" i="0" dirty="0">
                <a:effectLst/>
                <a:latin typeface="Times New Roman" panose="02020603050405020304" pitchFamily="18" charset="0"/>
                <a:cs typeface="Times New Roman" panose="02020603050405020304" pitchFamily="18" charset="0"/>
              </a:rPr>
              <a:t>. Solar panels are also known as </a:t>
            </a:r>
            <a:r>
              <a:rPr lang="en-US" sz="2000" b="1" i="0" dirty="0">
                <a:effectLst/>
                <a:latin typeface="Times New Roman" panose="02020603050405020304" pitchFamily="18" charset="0"/>
                <a:cs typeface="Times New Roman" panose="02020603050405020304" pitchFamily="18" charset="0"/>
              </a:rPr>
              <a:t>solar cell panels</a:t>
            </a:r>
            <a:r>
              <a:rPr lang="en-US" sz="2000" b="0" i="0" dirty="0">
                <a:effectLst/>
                <a:latin typeface="Times New Roman" panose="02020603050405020304" pitchFamily="18" charset="0"/>
                <a:cs typeface="Times New Roman" panose="02020603050405020304" pitchFamily="18" charset="0"/>
              </a:rPr>
              <a:t>, </a:t>
            </a:r>
            <a:r>
              <a:rPr lang="en-US" sz="2000" b="1" i="0" dirty="0">
                <a:effectLst/>
                <a:latin typeface="Times New Roman" panose="02020603050405020304" pitchFamily="18" charset="0"/>
                <a:cs typeface="Times New Roman" panose="02020603050405020304" pitchFamily="18" charset="0"/>
              </a:rPr>
              <a:t>solar electric panels</a:t>
            </a:r>
            <a:r>
              <a:rPr lang="en-US" sz="2000" b="0" i="0" dirty="0">
                <a:effectLst/>
                <a:latin typeface="Times New Roman" panose="02020603050405020304" pitchFamily="18" charset="0"/>
                <a:cs typeface="Times New Roman" panose="02020603050405020304" pitchFamily="18" charset="0"/>
              </a:rPr>
              <a:t>, or </a:t>
            </a:r>
            <a:r>
              <a:rPr lang="en-US" sz="2000" b="1" i="0" dirty="0">
                <a:effectLst/>
                <a:latin typeface="Times New Roman" panose="02020603050405020304" pitchFamily="18" charset="0"/>
                <a:cs typeface="Times New Roman" panose="02020603050405020304" pitchFamily="18" charset="0"/>
              </a:rPr>
              <a:t>PV </a:t>
            </a:r>
            <a:r>
              <a:rPr lang="en-US" sz="2000" b="1" i="0" dirty="0">
                <a:solidFill>
                  <a:srgbClr val="202122"/>
                </a:solidFill>
                <a:effectLst/>
                <a:latin typeface="Times New Roman" panose="02020603050405020304" pitchFamily="18" charset="0"/>
                <a:cs typeface="Times New Roman" panose="02020603050405020304" pitchFamily="18" charset="0"/>
              </a:rPr>
              <a:t>modules</a:t>
            </a:r>
            <a:r>
              <a:rPr lang="en-US" sz="2000" b="0" i="0" dirty="0">
                <a:solidFill>
                  <a:srgbClr val="202122"/>
                </a:solidFill>
                <a:effectLst/>
                <a:latin typeface="Times New Roman" panose="02020603050405020304" pitchFamily="18" charset="0"/>
                <a:cs typeface="Times New Roman" panose="02020603050405020304" pitchFamily="18" charset="0"/>
              </a:rPr>
              <a:t>.</a:t>
            </a:r>
          </a:p>
          <a:p>
            <a:pPr>
              <a:lnSpc>
                <a:spcPct val="120000"/>
              </a:lnSpc>
              <a:buFont typeface="Wingdings" panose="05000000000000000000" pitchFamily="2" charset="2"/>
              <a:buChar char="Ø"/>
            </a:pPr>
            <a:r>
              <a:rPr lang="en-US" sz="2000" dirty="0">
                <a:solidFill>
                  <a:srgbClr val="202122"/>
                </a:solidFill>
                <a:latin typeface="Times New Roman" panose="02020603050405020304" pitchFamily="18" charset="0"/>
                <a:cs typeface="Times New Roman" panose="02020603050405020304" pitchFamily="18" charset="0"/>
              </a:rPr>
              <a:t> </a:t>
            </a:r>
            <a:r>
              <a:rPr lang="en-US" sz="2200" b="1" dirty="0">
                <a:solidFill>
                  <a:srgbClr val="202122"/>
                </a:solidFill>
                <a:latin typeface="Times New Roman" panose="02020603050405020304" pitchFamily="18" charset="0"/>
                <a:cs typeface="Times New Roman" panose="02020603050405020304" pitchFamily="18" charset="0"/>
              </a:rPr>
              <a:t>SOLAR PANEL DESIGN</a:t>
            </a:r>
          </a:p>
          <a:p>
            <a:pPr marL="0" indent="0">
              <a:lnSpc>
                <a:spcPct val="120000"/>
              </a:lnSpc>
              <a:buNone/>
            </a:pPr>
            <a:r>
              <a:rPr lang="en-US" sz="2200" b="1" i="0" dirty="0">
                <a:solidFill>
                  <a:srgbClr val="202122"/>
                </a:solidFill>
                <a:effectLst/>
                <a:latin typeface="Times New Roman" panose="02020603050405020304" pitchFamily="18" charset="0"/>
                <a:cs typeface="Times New Roman" panose="02020603050405020304" pitchFamily="18" charset="0"/>
              </a:rPr>
              <a:t>         OCC Voltage= 36.3V</a:t>
            </a:r>
          </a:p>
          <a:p>
            <a:pPr marL="0" indent="0">
              <a:lnSpc>
                <a:spcPct val="120000"/>
              </a:lnSpc>
              <a:buNone/>
            </a:pPr>
            <a:r>
              <a:rPr lang="en-US" sz="2200" b="1" dirty="0">
                <a:solidFill>
                  <a:srgbClr val="202122"/>
                </a:solidFill>
                <a:latin typeface="Times New Roman" panose="02020603050405020304" pitchFamily="18" charset="0"/>
                <a:cs typeface="Times New Roman" panose="02020603050405020304" pitchFamily="18" charset="0"/>
              </a:rPr>
              <a:t>          SCC Voltage= 7.84A</a:t>
            </a:r>
          </a:p>
          <a:p>
            <a:pPr marL="0" indent="0">
              <a:lnSpc>
                <a:spcPct val="120000"/>
              </a:lnSpc>
              <a:buNone/>
            </a:pPr>
            <a:r>
              <a:rPr lang="en-US" sz="2200" b="1" dirty="0">
                <a:solidFill>
                  <a:srgbClr val="202122"/>
                </a:solidFill>
                <a:latin typeface="Times New Roman" panose="02020603050405020304" pitchFamily="18" charset="0"/>
                <a:cs typeface="Times New Roman" panose="02020603050405020304" pitchFamily="18" charset="0"/>
              </a:rPr>
              <a:t>           </a:t>
            </a:r>
            <a:r>
              <a:rPr lang="en-US" sz="2200" b="1" dirty="0" err="1">
                <a:solidFill>
                  <a:srgbClr val="202122"/>
                </a:solidFill>
                <a:latin typeface="Times New Roman" panose="02020603050405020304" pitchFamily="18" charset="0"/>
                <a:cs typeface="Times New Roman" panose="02020603050405020304" pitchFamily="18" charset="0"/>
              </a:rPr>
              <a:t>V_</a:t>
            </a:r>
            <a:r>
              <a:rPr lang="en-US" sz="1500" b="1" dirty="0" err="1">
                <a:solidFill>
                  <a:srgbClr val="202122"/>
                </a:solidFill>
                <a:latin typeface="Times New Roman" panose="02020603050405020304" pitchFamily="18" charset="0"/>
                <a:cs typeface="Times New Roman" panose="02020603050405020304" pitchFamily="18" charset="0"/>
              </a:rPr>
              <a:t>mp</a:t>
            </a:r>
            <a:r>
              <a:rPr lang="en-US" sz="2200" b="1" dirty="0">
                <a:solidFill>
                  <a:srgbClr val="202122"/>
                </a:solidFill>
                <a:latin typeface="Times New Roman" panose="02020603050405020304" pitchFamily="18" charset="0"/>
                <a:cs typeface="Times New Roman" panose="02020603050405020304" pitchFamily="18" charset="0"/>
              </a:rPr>
              <a:t>= 30V</a:t>
            </a:r>
          </a:p>
          <a:p>
            <a:pPr marL="0" indent="0">
              <a:lnSpc>
                <a:spcPct val="120000"/>
              </a:lnSpc>
              <a:buNone/>
            </a:pPr>
            <a:r>
              <a:rPr lang="en-US" sz="2200" b="1" dirty="0">
                <a:solidFill>
                  <a:srgbClr val="202122"/>
                </a:solidFill>
                <a:latin typeface="Times New Roman" panose="02020603050405020304" pitchFamily="18" charset="0"/>
                <a:cs typeface="Times New Roman" panose="02020603050405020304" pitchFamily="18" charset="0"/>
              </a:rPr>
              <a:t>           </a:t>
            </a:r>
            <a:r>
              <a:rPr lang="en-US" sz="2200" b="1" dirty="0" err="1">
                <a:solidFill>
                  <a:srgbClr val="202122"/>
                </a:solidFill>
                <a:latin typeface="Times New Roman" panose="02020603050405020304" pitchFamily="18" charset="0"/>
                <a:cs typeface="Times New Roman" panose="02020603050405020304" pitchFamily="18" charset="0"/>
              </a:rPr>
              <a:t>I_</a:t>
            </a:r>
            <a:r>
              <a:rPr lang="en-US" sz="1500" b="1" dirty="0" err="1">
                <a:solidFill>
                  <a:srgbClr val="202122"/>
                </a:solidFill>
                <a:latin typeface="Times New Roman" panose="02020603050405020304" pitchFamily="18" charset="0"/>
                <a:cs typeface="Times New Roman" panose="02020603050405020304" pitchFamily="18" charset="0"/>
              </a:rPr>
              <a:t>mp</a:t>
            </a:r>
            <a:r>
              <a:rPr lang="en-US" sz="2200" b="1" dirty="0">
                <a:solidFill>
                  <a:srgbClr val="202122"/>
                </a:solidFill>
                <a:latin typeface="Times New Roman" panose="02020603050405020304" pitchFamily="18" charset="0"/>
                <a:cs typeface="Times New Roman" panose="02020603050405020304" pitchFamily="18" charset="0"/>
              </a:rPr>
              <a:t>= 7.35A</a:t>
            </a:r>
          </a:p>
          <a:p>
            <a:pPr marL="0" indent="0">
              <a:lnSpc>
                <a:spcPct val="120000"/>
              </a:lnSpc>
              <a:buNone/>
            </a:pPr>
            <a:r>
              <a:rPr lang="en-US" sz="2200" b="1" dirty="0">
                <a:solidFill>
                  <a:srgbClr val="202122"/>
                </a:solidFill>
                <a:latin typeface="Times New Roman" panose="02020603050405020304" pitchFamily="18" charset="0"/>
                <a:cs typeface="Times New Roman" panose="02020603050405020304" pitchFamily="18" charset="0"/>
              </a:rPr>
              <a:t>       Parallel string = 10</a:t>
            </a:r>
          </a:p>
          <a:p>
            <a:pPr marL="0" indent="0">
              <a:lnSpc>
                <a:spcPct val="120000"/>
              </a:lnSpc>
              <a:buNone/>
            </a:pPr>
            <a:r>
              <a:rPr lang="en-US" sz="2200" b="1" dirty="0">
                <a:solidFill>
                  <a:srgbClr val="202122"/>
                </a:solidFill>
                <a:latin typeface="Times New Roman" panose="02020603050405020304" pitchFamily="18" charset="0"/>
                <a:cs typeface="Times New Roman" panose="02020603050405020304" pitchFamily="18" charset="0"/>
              </a:rPr>
              <a:t>       Series string = 15</a:t>
            </a:r>
          </a:p>
          <a:p>
            <a:pPr marL="0" indent="0">
              <a:lnSpc>
                <a:spcPct val="120000"/>
              </a:lnSpc>
              <a:buNone/>
            </a:pPr>
            <a:endParaRPr lang="en-US" sz="2200" b="1" dirty="0">
              <a:solidFill>
                <a:srgbClr val="202122"/>
              </a:solidFill>
              <a:latin typeface="Times New Roman" panose="02020603050405020304" pitchFamily="18" charset="0"/>
              <a:cs typeface="Times New Roman" panose="02020603050405020304" pitchFamily="18" charset="0"/>
            </a:endParaRPr>
          </a:p>
          <a:p>
            <a:pPr marL="0" indent="0">
              <a:buNone/>
            </a:pPr>
            <a:r>
              <a:rPr lang="en-US" sz="2200" b="1" dirty="0">
                <a:solidFill>
                  <a:srgbClr val="202122"/>
                </a:solidFill>
                <a:latin typeface="Times New Roman" panose="02020603050405020304" pitchFamily="18" charset="0"/>
                <a:cs typeface="Times New Roman" panose="02020603050405020304" pitchFamily="18" charset="0"/>
              </a:rPr>
              <a:t>           </a:t>
            </a:r>
          </a:p>
        </p:txBody>
      </p:sp>
      <p:pic>
        <p:nvPicPr>
          <p:cNvPr id="7" name="Content Placeholder 6">
            <a:extLst>
              <a:ext uri="{FF2B5EF4-FFF2-40B4-BE49-F238E27FC236}">
                <a16:creationId xmlns:a16="http://schemas.microsoft.com/office/drawing/2014/main" id="{F16504A4-DBD1-6BC4-6A18-90535DAA246F}"/>
              </a:ext>
            </a:extLst>
          </p:cNvPr>
          <p:cNvPicPr>
            <a:picLocks noGrp="1" noChangeAspect="1"/>
          </p:cNvPicPr>
          <p:nvPr>
            <p:ph sz="half" idx="2"/>
          </p:nvPr>
        </p:nvPicPr>
        <p:blipFill>
          <a:blip r:embed="rId2"/>
          <a:stretch>
            <a:fillRect/>
          </a:stretch>
        </p:blipFill>
        <p:spPr>
          <a:xfrm>
            <a:off x="6241255" y="1902766"/>
            <a:ext cx="5729288" cy="3052468"/>
          </a:xfrm>
          <a:prstGeom prst="rect">
            <a:avLst/>
          </a:prstGeom>
        </p:spPr>
      </p:pic>
      <p:sp>
        <p:nvSpPr>
          <p:cNvPr id="14" name="Slide Number Placeholder 13">
            <a:extLst>
              <a:ext uri="{FF2B5EF4-FFF2-40B4-BE49-F238E27FC236}">
                <a16:creationId xmlns:a16="http://schemas.microsoft.com/office/drawing/2014/main" id="{782E15FD-53B8-4E2E-B584-28F594833506}"/>
              </a:ext>
            </a:extLst>
          </p:cNvPr>
          <p:cNvSpPr>
            <a:spLocks noGrp="1"/>
          </p:cNvSpPr>
          <p:nvPr>
            <p:ph type="sldNum" sz="quarter" idx="12"/>
          </p:nvPr>
        </p:nvSpPr>
        <p:spPr/>
        <p:txBody>
          <a:bodyPr/>
          <a:lstStyle/>
          <a:p>
            <a:fld id="{E565F29F-F7B3-4EEA-A89D-0174512572C7}" type="slidenum">
              <a:rPr lang="en-US" smtClean="0"/>
              <a:t>11</a:t>
            </a:fld>
            <a:endParaRPr lang="en-US"/>
          </a:p>
        </p:txBody>
      </p:sp>
      <p:sp>
        <p:nvSpPr>
          <p:cNvPr id="2" name="TextBox 1">
            <a:extLst>
              <a:ext uri="{FF2B5EF4-FFF2-40B4-BE49-F238E27FC236}">
                <a16:creationId xmlns:a16="http://schemas.microsoft.com/office/drawing/2014/main" id="{DAD60C36-1CFB-EA1C-AF01-057540D2A62A}"/>
              </a:ext>
            </a:extLst>
          </p:cNvPr>
          <p:cNvSpPr txBox="1"/>
          <p:nvPr/>
        </p:nvSpPr>
        <p:spPr>
          <a:xfrm>
            <a:off x="7358332" y="4955234"/>
            <a:ext cx="3743864" cy="369332"/>
          </a:xfrm>
          <a:prstGeom prst="rect">
            <a:avLst/>
          </a:prstGeom>
          <a:noFill/>
        </p:spPr>
        <p:txBody>
          <a:bodyPr wrap="square" rtlCol="0">
            <a:spAutoFit/>
          </a:bodyPr>
          <a:lstStyle/>
          <a:p>
            <a:r>
              <a:rPr lang="en-US" dirty="0"/>
              <a:t>A10J-M60-220-A10Green-Technology</a:t>
            </a:r>
            <a:endParaRPr lang="en-IN" dirty="0"/>
          </a:p>
        </p:txBody>
      </p:sp>
    </p:spTree>
    <p:extLst>
      <p:ext uri="{BB962C8B-B14F-4D97-AF65-F5344CB8AC3E}">
        <p14:creationId xmlns:p14="http://schemas.microsoft.com/office/powerpoint/2010/main" val="10463604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circle(in)">
                                      <p:cBhvr>
                                        <p:cTn id="13" dur="20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6" presetClass="entr" presetSubtype="0" fill="hold" nodeType="clickEffect">
                                  <p:stCondLst>
                                    <p:cond delay="0"/>
                                  </p:stCondLst>
                                  <p:childTnLst>
                                    <p:set>
                                      <p:cBhvr>
                                        <p:cTn id="17" dur="1" fill="hold">
                                          <p:stCondLst>
                                            <p:cond delay="0"/>
                                          </p:stCondLst>
                                        </p:cTn>
                                        <p:tgtEl>
                                          <p:spTgt spid="5">
                                            <p:txEl>
                                              <p:pRg st="0" end="0"/>
                                            </p:txEl>
                                          </p:spTgt>
                                        </p:tgtEl>
                                        <p:attrNameLst>
                                          <p:attrName>style.visibility</p:attrName>
                                        </p:attrNameLst>
                                      </p:cBhvr>
                                      <p:to>
                                        <p:strVal val="visible"/>
                                      </p:to>
                                    </p:set>
                                    <p:animEffect transition="in" filter="wipe(down)">
                                      <p:cBhvr>
                                        <p:cTn id="18" dur="580">
                                          <p:stCondLst>
                                            <p:cond delay="0"/>
                                          </p:stCondLst>
                                        </p:cTn>
                                        <p:tgtEl>
                                          <p:spTgt spid="5">
                                            <p:txEl>
                                              <p:pRg st="0" end="0"/>
                                            </p:txEl>
                                          </p:spTgt>
                                        </p:tgtEl>
                                      </p:cBhvr>
                                    </p:animEffect>
                                    <p:anim calcmode="lin" valueType="num">
                                      <p:cBhvr>
                                        <p:cTn id="19" dur="1822" tmFilter="0,0; 0.14,0.36; 0.43,0.73; 0.71,0.91; 1.0,1.0">
                                          <p:stCondLst>
                                            <p:cond delay="0"/>
                                          </p:stCondLst>
                                        </p:cTn>
                                        <p:tgtEl>
                                          <p:spTgt spid="5">
                                            <p:txEl>
                                              <p:pRg st="0" end="0"/>
                                            </p:txEl>
                                          </p:spTgt>
                                        </p:tgtEl>
                                        <p:attrNameLst>
                                          <p:attrName>ppt_x</p:attrName>
                                        </p:attrNameLst>
                                      </p:cBhvr>
                                      <p:tavLst>
                                        <p:tav tm="0">
                                          <p:val>
                                            <p:strVal val="#ppt_x-0.25"/>
                                          </p:val>
                                        </p:tav>
                                        <p:tav tm="100000">
                                          <p:val>
                                            <p:strVal val="#ppt_x"/>
                                          </p:val>
                                        </p:tav>
                                      </p:tavLst>
                                    </p:anim>
                                    <p:anim calcmode="lin" valueType="num">
                                      <p:cBhvr>
                                        <p:cTn id="20" dur="664" tmFilter="0.0,0.0; 0.25,0.07; 0.50,0.2; 0.75,0.467; 1.0,1.0">
                                          <p:stCondLst>
                                            <p:cond delay="0"/>
                                          </p:stCondLst>
                                        </p:cTn>
                                        <p:tgtEl>
                                          <p:spTgt spid="5">
                                            <p:txEl>
                                              <p:pRg st="0" end="0"/>
                                            </p:txEl>
                                          </p:spTgt>
                                        </p:tgtEl>
                                        <p:attrNameLst>
                                          <p:attrName>ppt_y</p:attrName>
                                        </p:attrNameLst>
                                      </p:cBhvr>
                                      <p:tavLst>
                                        <p:tav tm="0" fmla="#ppt_y-sin(pi*$)/3">
                                          <p:val>
                                            <p:fltVal val="0.5"/>
                                          </p:val>
                                        </p:tav>
                                        <p:tav tm="100000">
                                          <p:val>
                                            <p:fltVal val="1"/>
                                          </p:val>
                                        </p:tav>
                                      </p:tavLst>
                                    </p:anim>
                                    <p:anim calcmode="lin" valueType="num">
                                      <p:cBhvr>
                                        <p:cTn id="21" dur="664" tmFilter="0, 0; 0.125,0.2665; 0.25,0.4; 0.375,0.465; 0.5,0.5;  0.625,0.535; 0.75,0.6; 0.875,0.7335; 1,1">
                                          <p:stCondLst>
                                            <p:cond delay="664"/>
                                          </p:stCondLst>
                                        </p:cTn>
                                        <p:tgtEl>
                                          <p:spTgt spid="5">
                                            <p:txEl>
                                              <p:pRg st="0" end="0"/>
                                            </p:txEl>
                                          </p:spTgt>
                                        </p:tgtEl>
                                        <p:attrNameLst>
                                          <p:attrName>ppt_y</p:attrName>
                                        </p:attrNameLst>
                                      </p:cBhvr>
                                      <p:tavLst>
                                        <p:tav tm="0" fmla="#ppt_y-sin(pi*$)/9">
                                          <p:val>
                                            <p:fltVal val="0"/>
                                          </p:val>
                                        </p:tav>
                                        <p:tav tm="100000">
                                          <p:val>
                                            <p:fltVal val="1"/>
                                          </p:val>
                                        </p:tav>
                                      </p:tavLst>
                                    </p:anim>
                                    <p:anim calcmode="lin" valueType="num">
                                      <p:cBhvr>
                                        <p:cTn id="22" dur="332" tmFilter="0, 0; 0.125,0.2665; 0.25,0.4; 0.375,0.465; 0.5,0.5;  0.625,0.535; 0.75,0.6; 0.875,0.7335; 1,1">
                                          <p:stCondLst>
                                            <p:cond delay="1324"/>
                                          </p:stCondLst>
                                        </p:cTn>
                                        <p:tgtEl>
                                          <p:spTgt spid="5">
                                            <p:txEl>
                                              <p:pRg st="0" end="0"/>
                                            </p:txEl>
                                          </p:spTgt>
                                        </p:tgtEl>
                                        <p:attrNameLst>
                                          <p:attrName>ppt_y</p:attrName>
                                        </p:attrNameLst>
                                      </p:cBhvr>
                                      <p:tavLst>
                                        <p:tav tm="0" fmla="#ppt_y-sin(pi*$)/27">
                                          <p:val>
                                            <p:fltVal val="0"/>
                                          </p:val>
                                        </p:tav>
                                        <p:tav tm="100000">
                                          <p:val>
                                            <p:fltVal val="1"/>
                                          </p:val>
                                        </p:tav>
                                      </p:tavLst>
                                    </p:anim>
                                    <p:anim calcmode="lin" valueType="num">
                                      <p:cBhvr>
                                        <p:cTn id="23" dur="164" tmFilter="0, 0; 0.125,0.2665; 0.25,0.4; 0.375,0.465; 0.5,0.5;  0.625,0.535; 0.75,0.6; 0.875,0.7335; 1,1">
                                          <p:stCondLst>
                                            <p:cond delay="1656"/>
                                          </p:stCondLst>
                                        </p:cTn>
                                        <p:tgtEl>
                                          <p:spTgt spid="5">
                                            <p:txEl>
                                              <p:pRg st="0" end="0"/>
                                            </p:txEl>
                                          </p:spTgt>
                                        </p:tgtEl>
                                        <p:attrNameLst>
                                          <p:attrName>ppt_y</p:attrName>
                                        </p:attrNameLst>
                                      </p:cBhvr>
                                      <p:tavLst>
                                        <p:tav tm="0" fmla="#ppt_y-sin(pi*$)/81">
                                          <p:val>
                                            <p:fltVal val="0"/>
                                          </p:val>
                                        </p:tav>
                                        <p:tav tm="100000">
                                          <p:val>
                                            <p:fltVal val="1"/>
                                          </p:val>
                                        </p:tav>
                                      </p:tavLst>
                                    </p:anim>
                                    <p:animScale>
                                      <p:cBhvr>
                                        <p:cTn id="24" dur="26">
                                          <p:stCondLst>
                                            <p:cond delay="650"/>
                                          </p:stCondLst>
                                        </p:cTn>
                                        <p:tgtEl>
                                          <p:spTgt spid="5">
                                            <p:txEl>
                                              <p:pRg st="0" end="0"/>
                                            </p:txEl>
                                          </p:spTgt>
                                        </p:tgtEl>
                                      </p:cBhvr>
                                      <p:to x="100000" y="60000"/>
                                    </p:animScale>
                                    <p:animScale>
                                      <p:cBhvr>
                                        <p:cTn id="25" dur="166" decel="50000">
                                          <p:stCondLst>
                                            <p:cond delay="676"/>
                                          </p:stCondLst>
                                        </p:cTn>
                                        <p:tgtEl>
                                          <p:spTgt spid="5">
                                            <p:txEl>
                                              <p:pRg st="0" end="0"/>
                                            </p:txEl>
                                          </p:spTgt>
                                        </p:tgtEl>
                                      </p:cBhvr>
                                      <p:to x="100000" y="100000"/>
                                    </p:animScale>
                                    <p:animScale>
                                      <p:cBhvr>
                                        <p:cTn id="26" dur="26">
                                          <p:stCondLst>
                                            <p:cond delay="1312"/>
                                          </p:stCondLst>
                                        </p:cTn>
                                        <p:tgtEl>
                                          <p:spTgt spid="5">
                                            <p:txEl>
                                              <p:pRg st="0" end="0"/>
                                            </p:txEl>
                                          </p:spTgt>
                                        </p:tgtEl>
                                      </p:cBhvr>
                                      <p:to x="100000" y="80000"/>
                                    </p:animScale>
                                    <p:animScale>
                                      <p:cBhvr>
                                        <p:cTn id="27" dur="166" decel="50000">
                                          <p:stCondLst>
                                            <p:cond delay="1338"/>
                                          </p:stCondLst>
                                        </p:cTn>
                                        <p:tgtEl>
                                          <p:spTgt spid="5">
                                            <p:txEl>
                                              <p:pRg st="0" end="0"/>
                                            </p:txEl>
                                          </p:spTgt>
                                        </p:tgtEl>
                                      </p:cBhvr>
                                      <p:to x="100000" y="100000"/>
                                    </p:animScale>
                                    <p:animScale>
                                      <p:cBhvr>
                                        <p:cTn id="28" dur="26">
                                          <p:stCondLst>
                                            <p:cond delay="1642"/>
                                          </p:stCondLst>
                                        </p:cTn>
                                        <p:tgtEl>
                                          <p:spTgt spid="5">
                                            <p:txEl>
                                              <p:pRg st="0" end="0"/>
                                            </p:txEl>
                                          </p:spTgt>
                                        </p:tgtEl>
                                      </p:cBhvr>
                                      <p:to x="100000" y="90000"/>
                                    </p:animScale>
                                    <p:animScale>
                                      <p:cBhvr>
                                        <p:cTn id="29" dur="166" decel="50000">
                                          <p:stCondLst>
                                            <p:cond delay="1668"/>
                                          </p:stCondLst>
                                        </p:cTn>
                                        <p:tgtEl>
                                          <p:spTgt spid="5">
                                            <p:txEl>
                                              <p:pRg st="0" end="0"/>
                                            </p:txEl>
                                          </p:spTgt>
                                        </p:tgtEl>
                                      </p:cBhvr>
                                      <p:to x="100000" y="100000"/>
                                    </p:animScale>
                                    <p:animScale>
                                      <p:cBhvr>
                                        <p:cTn id="30" dur="26">
                                          <p:stCondLst>
                                            <p:cond delay="1808"/>
                                          </p:stCondLst>
                                        </p:cTn>
                                        <p:tgtEl>
                                          <p:spTgt spid="5">
                                            <p:txEl>
                                              <p:pRg st="0" end="0"/>
                                            </p:txEl>
                                          </p:spTgt>
                                        </p:tgtEl>
                                      </p:cBhvr>
                                      <p:to x="100000" y="95000"/>
                                    </p:animScale>
                                    <p:animScale>
                                      <p:cBhvr>
                                        <p:cTn id="31" dur="166" decel="50000">
                                          <p:stCondLst>
                                            <p:cond delay="1834"/>
                                          </p:stCondLst>
                                        </p:cTn>
                                        <p:tgtEl>
                                          <p:spTgt spid="5">
                                            <p:txEl>
                                              <p:pRg st="0" end="0"/>
                                            </p:txEl>
                                          </p:spTgt>
                                        </p:tgtEl>
                                      </p:cBhvr>
                                      <p:to x="100000" y="100000"/>
                                    </p:animScale>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5">
                                            <p:txEl>
                                              <p:pRg st="1" end="1"/>
                                            </p:txEl>
                                          </p:spTgt>
                                        </p:tgtEl>
                                        <p:attrNameLst>
                                          <p:attrName>style.visibility</p:attrName>
                                        </p:attrNameLst>
                                      </p:cBhvr>
                                      <p:to>
                                        <p:strVal val="visible"/>
                                      </p:to>
                                    </p:set>
                                    <p:animEffect transition="in" filter="wipe(down)">
                                      <p:cBhvr>
                                        <p:cTn id="36" dur="500"/>
                                        <p:tgtEl>
                                          <p:spTgt spid="5">
                                            <p:txEl>
                                              <p:pRg st="1" end="1"/>
                                            </p:txEl>
                                          </p:spTgt>
                                        </p:tgtEl>
                                      </p:cBhvr>
                                    </p:animEffect>
                                  </p:childTnLst>
                                </p:cTn>
                              </p:par>
                              <p:par>
                                <p:cTn id="37" presetID="22" presetClass="entr" presetSubtype="4" fill="hold" nodeType="withEffect">
                                  <p:stCondLst>
                                    <p:cond delay="0"/>
                                  </p:stCondLst>
                                  <p:childTnLst>
                                    <p:set>
                                      <p:cBhvr>
                                        <p:cTn id="38" dur="1" fill="hold">
                                          <p:stCondLst>
                                            <p:cond delay="0"/>
                                          </p:stCondLst>
                                        </p:cTn>
                                        <p:tgtEl>
                                          <p:spTgt spid="5">
                                            <p:txEl>
                                              <p:pRg st="2" end="2"/>
                                            </p:txEl>
                                          </p:spTgt>
                                        </p:tgtEl>
                                        <p:attrNameLst>
                                          <p:attrName>style.visibility</p:attrName>
                                        </p:attrNameLst>
                                      </p:cBhvr>
                                      <p:to>
                                        <p:strVal val="visible"/>
                                      </p:to>
                                    </p:set>
                                    <p:animEffect transition="in" filter="wipe(down)">
                                      <p:cBhvr>
                                        <p:cTn id="39" dur="500"/>
                                        <p:tgtEl>
                                          <p:spTgt spid="5">
                                            <p:txEl>
                                              <p:pRg st="2" end="2"/>
                                            </p:txEl>
                                          </p:spTgt>
                                        </p:tgtEl>
                                      </p:cBhvr>
                                    </p:animEffect>
                                  </p:childTnLst>
                                </p:cTn>
                              </p:par>
                              <p:par>
                                <p:cTn id="40" presetID="22" presetClass="entr" presetSubtype="4" fill="hold" nodeType="withEffect">
                                  <p:stCondLst>
                                    <p:cond delay="0"/>
                                  </p:stCondLst>
                                  <p:childTnLst>
                                    <p:set>
                                      <p:cBhvr>
                                        <p:cTn id="41" dur="1" fill="hold">
                                          <p:stCondLst>
                                            <p:cond delay="0"/>
                                          </p:stCondLst>
                                        </p:cTn>
                                        <p:tgtEl>
                                          <p:spTgt spid="5">
                                            <p:txEl>
                                              <p:pRg st="3" end="3"/>
                                            </p:txEl>
                                          </p:spTgt>
                                        </p:tgtEl>
                                        <p:attrNameLst>
                                          <p:attrName>style.visibility</p:attrName>
                                        </p:attrNameLst>
                                      </p:cBhvr>
                                      <p:to>
                                        <p:strVal val="visible"/>
                                      </p:to>
                                    </p:set>
                                    <p:animEffect transition="in" filter="wipe(down)">
                                      <p:cBhvr>
                                        <p:cTn id="42" dur="500"/>
                                        <p:tgtEl>
                                          <p:spTgt spid="5">
                                            <p:txEl>
                                              <p:pRg st="3" end="3"/>
                                            </p:txEl>
                                          </p:spTgt>
                                        </p:tgtEl>
                                      </p:cBhvr>
                                    </p:animEffect>
                                  </p:childTnLst>
                                </p:cTn>
                              </p:par>
                              <p:par>
                                <p:cTn id="43" presetID="22" presetClass="entr" presetSubtype="4" fill="hold" nodeType="withEffect">
                                  <p:stCondLst>
                                    <p:cond delay="0"/>
                                  </p:stCondLst>
                                  <p:childTnLst>
                                    <p:set>
                                      <p:cBhvr>
                                        <p:cTn id="44" dur="1" fill="hold">
                                          <p:stCondLst>
                                            <p:cond delay="0"/>
                                          </p:stCondLst>
                                        </p:cTn>
                                        <p:tgtEl>
                                          <p:spTgt spid="5">
                                            <p:txEl>
                                              <p:pRg st="4" end="4"/>
                                            </p:txEl>
                                          </p:spTgt>
                                        </p:tgtEl>
                                        <p:attrNameLst>
                                          <p:attrName>style.visibility</p:attrName>
                                        </p:attrNameLst>
                                      </p:cBhvr>
                                      <p:to>
                                        <p:strVal val="visible"/>
                                      </p:to>
                                    </p:set>
                                    <p:animEffect transition="in" filter="wipe(down)">
                                      <p:cBhvr>
                                        <p:cTn id="45" dur="500"/>
                                        <p:tgtEl>
                                          <p:spTgt spid="5">
                                            <p:txEl>
                                              <p:pRg st="4" end="4"/>
                                            </p:txEl>
                                          </p:spTgt>
                                        </p:tgtEl>
                                      </p:cBhvr>
                                    </p:animEffect>
                                  </p:childTnLst>
                                </p:cTn>
                              </p:par>
                              <p:par>
                                <p:cTn id="46" presetID="22" presetClass="entr" presetSubtype="4" fill="hold" nodeType="withEffect">
                                  <p:stCondLst>
                                    <p:cond delay="0"/>
                                  </p:stCondLst>
                                  <p:childTnLst>
                                    <p:set>
                                      <p:cBhvr>
                                        <p:cTn id="47" dur="1" fill="hold">
                                          <p:stCondLst>
                                            <p:cond delay="0"/>
                                          </p:stCondLst>
                                        </p:cTn>
                                        <p:tgtEl>
                                          <p:spTgt spid="5">
                                            <p:txEl>
                                              <p:pRg st="5" end="5"/>
                                            </p:txEl>
                                          </p:spTgt>
                                        </p:tgtEl>
                                        <p:attrNameLst>
                                          <p:attrName>style.visibility</p:attrName>
                                        </p:attrNameLst>
                                      </p:cBhvr>
                                      <p:to>
                                        <p:strVal val="visible"/>
                                      </p:to>
                                    </p:set>
                                    <p:animEffect transition="in" filter="wipe(down)">
                                      <p:cBhvr>
                                        <p:cTn id="48" dur="500"/>
                                        <p:tgtEl>
                                          <p:spTgt spid="5">
                                            <p:txEl>
                                              <p:pRg st="5" end="5"/>
                                            </p:txEl>
                                          </p:spTgt>
                                        </p:tgtEl>
                                      </p:cBhvr>
                                    </p:animEffect>
                                  </p:childTnLst>
                                </p:cTn>
                              </p:par>
                              <p:par>
                                <p:cTn id="49" presetID="22" presetClass="entr" presetSubtype="4" fill="hold" nodeType="withEffect">
                                  <p:stCondLst>
                                    <p:cond delay="0"/>
                                  </p:stCondLst>
                                  <p:childTnLst>
                                    <p:set>
                                      <p:cBhvr>
                                        <p:cTn id="50" dur="1" fill="hold">
                                          <p:stCondLst>
                                            <p:cond delay="0"/>
                                          </p:stCondLst>
                                        </p:cTn>
                                        <p:tgtEl>
                                          <p:spTgt spid="5">
                                            <p:txEl>
                                              <p:pRg st="6" end="6"/>
                                            </p:txEl>
                                          </p:spTgt>
                                        </p:tgtEl>
                                        <p:attrNameLst>
                                          <p:attrName>style.visibility</p:attrName>
                                        </p:attrNameLst>
                                      </p:cBhvr>
                                      <p:to>
                                        <p:strVal val="visible"/>
                                      </p:to>
                                    </p:set>
                                    <p:animEffect transition="in" filter="wipe(down)">
                                      <p:cBhvr>
                                        <p:cTn id="51" dur="500"/>
                                        <p:tgtEl>
                                          <p:spTgt spid="5">
                                            <p:txEl>
                                              <p:pRg st="6" end="6"/>
                                            </p:txEl>
                                          </p:spTgt>
                                        </p:tgtEl>
                                      </p:cBhvr>
                                    </p:animEffect>
                                  </p:childTnLst>
                                </p:cTn>
                              </p:par>
                              <p:par>
                                <p:cTn id="52" presetID="22" presetClass="entr" presetSubtype="4" fill="hold" nodeType="withEffect">
                                  <p:stCondLst>
                                    <p:cond delay="0"/>
                                  </p:stCondLst>
                                  <p:childTnLst>
                                    <p:set>
                                      <p:cBhvr>
                                        <p:cTn id="53" dur="1" fill="hold">
                                          <p:stCondLst>
                                            <p:cond delay="0"/>
                                          </p:stCondLst>
                                        </p:cTn>
                                        <p:tgtEl>
                                          <p:spTgt spid="5">
                                            <p:txEl>
                                              <p:pRg st="7" end="7"/>
                                            </p:txEl>
                                          </p:spTgt>
                                        </p:tgtEl>
                                        <p:attrNameLst>
                                          <p:attrName>style.visibility</p:attrName>
                                        </p:attrNameLst>
                                      </p:cBhvr>
                                      <p:to>
                                        <p:strVal val="visible"/>
                                      </p:to>
                                    </p:set>
                                    <p:animEffect transition="in" filter="wipe(down)">
                                      <p:cBhvr>
                                        <p:cTn id="54" dur="500"/>
                                        <p:tgtEl>
                                          <p:spTgt spid="5">
                                            <p:txEl>
                                              <p:pRg st="7" end="7"/>
                                            </p:txEl>
                                          </p:spTgt>
                                        </p:tgtEl>
                                      </p:cBhvr>
                                    </p:animEffect>
                                  </p:childTnLst>
                                </p:cTn>
                              </p:par>
                              <p:par>
                                <p:cTn id="55" presetID="22" presetClass="entr" presetSubtype="4" fill="hold" nodeType="withEffect">
                                  <p:stCondLst>
                                    <p:cond delay="0"/>
                                  </p:stCondLst>
                                  <p:childTnLst>
                                    <p:set>
                                      <p:cBhvr>
                                        <p:cTn id="56" dur="1" fill="hold">
                                          <p:stCondLst>
                                            <p:cond delay="0"/>
                                          </p:stCondLst>
                                        </p:cTn>
                                        <p:tgtEl>
                                          <p:spTgt spid="5">
                                            <p:txEl>
                                              <p:pRg st="9" end="9"/>
                                            </p:txEl>
                                          </p:spTgt>
                                        </p:tgtEl>
                                        <p:attrNameLst>
                                          <p:attrName>style.visibility</p:attrName>
                                        </p:attrNameLst>
                                      </p:cBhvr>
                                      <p:to>
                                        <p:strVal val="visible"/>
                                      </p:to>
                                    </p:set>
                                    <p:animEffect transition="in" filter="wipe(down)">
                                      <p:cBhvr>
                                        <p:cTn id="57"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015FC-4E87-8F6E-D321-B098D862A7C6}"/>
              </a:ext>
            </a:extLst>
          </p:cNvPr>
          <p:cNvSpPr>
            <a:spLocks noGrp="1"/>
          </p:cNvSpPr>
          <p:nvPr>
            <p:ph type="title"/>
          </p:nvPr>
        </p:nvSpPr>
        <p:spPr>
          <a:xfrm>
            <a:off x="0" y="0"/>
            <a:ext cx="12192000" cy="1371600"/>
          </a:xfrm>
        </p:spPr>
        <p:txBody>
          <a:bodyPr>
            <a:normAutofit fontScale="90000"/>
          </a:bodyPr>
          <a:lstStyle/>
          <a:p>
            <a:pPr algn="ctr"/>
            <a:r>
              <a:rPr lang="en-US" sz="4400" dirty="0">
                <a:latin typeface="Times New Roman" panose="02020603050405020304" pitchFamily="18" charset="0"/>
                <a:cs typeface="Times New Roman" panose="02020603050405020304" pitchFamily="18" charset="0"/>
              </a:rPr>
              <a:t>    </a:t>
            </a:r>
            <a:br>
              <a:rPr lang="en-US" sz="4400" dirty="0">
                <a:latin typeface="Times New Roman" panose="02020603050405020304" pitchFamily="18" charset="0"/>
                <a:cs typeface="Times New Roman" panose="02020603050405020304" pitchFamily="18" charset="0"/>
              </a:rPr>
            </a:br>
            <a:r>
              <a:rPr lang="en-US" dirty="0">
                <a:solidFill>
                  <a:srgbClr val="0F0F0F"/>
                </a:solidFill>
                <a:latin typeface="Times New Roman" panose="02020603050405020304" pitchFamily="18" charset="0"/>
                <a:cs typeface="Times New Roman" panose="02020603050405020304" pitchFamily="18" charset="0"/>
              </a:rPr>
              <a:t>MAXIMUM POWER POINT TRACKING (</a:t>
            </a:r>
            <a:r>
              <a:rPr lang="en-US" dirty="0">
                <a:latin typeface="Times New Roman" panose="02020603050405020304" pitchFamily="18" charset="0"/>
                <a:cs typeface="Times New Roman" panose="02020603050405020304" pitchFamily="18" charset="0"/>
              </a:rPr>
              <a:t>MPPT)</a:t>
            </a:r>
            <a:br>
              <a:rPr lang="en-US" sz="4400" dirty="0">
                <a:latin typeface="Times New Roman" panose="02020603050405020304" pitchFamily="18" charset="0"/>
                <a:cs typeface="Times New Roman" panose="02020603050405020304" pitchFamily="18" charset="0"/>
              </a:rPr>
            </a:br>
            <a:r>
              <a:rPr lang="en-US" sz="4400"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p>
        </p:txBody>
      </p:sp>
      <p:sp>
        <p:nvSpPr>
          <p:cNvPr id="4" name="Content Placeholder 3">
            <a:extLst>
              <a:ext uri="{FF2B5EF4-FFF2-40B4-BE49-F238E27FC236}">
                <a16:creationId xmlns:a16="http://schemas.microsoft.com/office/drawing/2014/main" id="{5EB0CA87-16BD-48EC-24A2-DED2EF643C62}"/>
              </a:ext>
            </a:extLst>
          </p:cNvPr>
          <p:cNvSpPr>
            <a:spLocks noGrp="1"/>
          </p:cNvSpPr>
          <p:nvPr>
            <p:ph sz="half" idx="1"/>
          </p:nvPr>
        </p:nvSpPr>
        <p:spPr>
          <a:xfrm>
            <a:off x="1" y="1371600"/>
            <a:ext cx="4695986" cy="5292671"/>
          </a:xfrm>
        </p:spPr>
        <p:txBody>
          <a:bodyPr>
            <a:normAutofit/>
          </a:bodyPr>
          <a:lstStyle/>
          <a:p>
            <a:pPr marL="342900" indent="-342900" algn="just">
              <a:buFont typeface="Wingdings" panose="05000000000000000000" pitchFamily="2" charset="2"/>
              <a:buChar char="Ø"/>
            </a:pPr>
            <a:r>
              <a:rPr lang="en-US" sz="2200" b="0" i="0" dirty="0">
                <a:solidFill>
                  <a:srgbClr val="0F0F0F"/>
                </a:solidFill>
                <a:effectLst/>
                <a:latin typeface="Times New Roman" panose="02020603050405020304" pitchFamily="18" charset="0"/>
                <a:cs typeface="Times New Roman" panose="02020603050405020304" pitchFamily="18" charset="0"/>
              </a:rPr>
              <a:t>MPPT stands for Maximum Power Point Tracking, and it refers to techniques used in solar inverters to optimize the power output from solar panels.</a:t>
            </a:r>
          </a:p>
          <a:p>
            <a:pPr marL="342900" indent="-342900" algn="just">
              <a:buFont typeface="Wingdings" panose="05000000000000000000" pitchFamily="2" charset="2"/>
              <a:buChar char="Ø"/>
            </a:pPr>
            <a:r>
              <a:rPr lang="en-US" sz="2200" b="0" i="0" dirty="0">
                <a:solidFill>
                  <a:srgbClr val="0F0F0F"/>
                </a:solidFill>
                <a:effectLst/>
                <a:latin typeface="Times New Roman" panose="02020603050405020304" pitchFamily="18" charset="0"/>
                <a:cs typeface="Times New Roman" panose="02020603050405020304" pitchFamily="18" charset="0"/>
              </a:rPr>
              <a:t>MPPT is a technology used in solar inverters to maximize the power output from solar panels by adjusting the operating point of the photovoltaic system.</a:t>
            </a:r>
          </a:p>
          <a:p>
            <a:pPr marL="0" indent="0">
              <a:buNone/>
            </a:pPr>
            <a:endParaRPr lang="en-US" sz="2200" dirty="0">
              <a:latin typeface="Times New Roman" panose="02020603050405020304" pitchFamily="18" charset="0"/>
              <a:cs typeface="Times New Roman" panose="02020603050405020304" pitchFamily="18" charset="0"/>
            </a:endParaRPr>
          </a:p>
        </p:txBody>
      </p:sp>
      <p:graphicFrame>
        <p:nvGraphicFramePr>
          <p:cNvPr id="21" name="Content Placeholder 20">
            <a:extLst>
              <a:ext uri="{FF2B5EF4-FFF2-40B4-BE49-F238E27FC236}">
                <a16:creationId xmlns:a16="http://schemas.microsoft.com/office/drawing/2014/main" id="{AE56B9D0-E76A-3C1D-81C2-A6F0A7F9D78E}"/>
              </a:ext>
            </a:extLst>
          </p:cNvPr>
          <p:cNvGraphicFramePr>
            <a:graphicFrameLocks noGrp="1"/>
          </p:cNvGraphicFramePr>
          <p:nvPr>
            <p:ph sz="half" idx="2"/>
            <p:extLst>
              <p:ext uri="{D42A27DB-BD31-4B8C-83A1-F6EECF244321}">
                <p14:modId xmlns:p14="http://schemas.microsoft.com/office/powerpoint/2010/main" val="4181227460"/>
              </p:ext>
            </p:extLst>
          </p:nvPr>
        </p:nvGraphicFramePr>
        <p:xfrm>
          <a:off x="4695988" y="1224366"/>
          <a:ext cx="7496012" cy="56336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2" name="TextBox 21">
            <a:extLst>
              <a:ext uri="{FF2B5EF4-FFF2-40B4-BE49-F238E27FC236}">
                <a16:creationId xmlns:a16="http://schemas.microsoft.com/office/drawing/2014/main" id="{7FDC410B-DCDE-04AB-767D-3C489874B59B}"/>
              </a:ext>
            </a:extLst>
          </p:cNvPr>
          <p:cNvSpPr txBox="1"/>
          <p:nvPr/>
        </p:nvSpPr>
        <p:spPr>
          <a:xfrm>
            <a:off x="7049728" y="1224366"/>
            <a:ext cx="5142271" cy="600164"/>
          </a:xfrm>
          <a:prstGeom prst="rect">
            <a:avLst/>
          </a:prstGeom>
          <a:noFill/>
        </p:spPr>
        <p:txBody>
          <a:bodyPr wrap="square" rtlCol="0">
            <a:spAutoFit/>
          </a:bodyPr>
          <a:lstStyle/>
          <a:p>
            <a:r>
              <a:rPr lang="en-US" sz="3300" dirty="0">
                <a:latin typeface="Times New Roman" panose="02020603050405020304" pitchFamily="18" charset="0"/>
                <a:cs typeface="Times New Roman" panose="02020603050405020304" pitchFamily="18" charset="0"/>
              </a:rPr>
              <a:t>MPPT  Techniques </a:t>
            </a:r>
          </a:p>
        </p:txBody>
      </p:sp>
    </p:spTree>
    <p:extLst>
      <p:ext uri="{BB962C8B-B14F-4D97-AF65-F5344CB8AC3E}">
        <p14:creationId xmlns:p14="http://schemas.microsoft.com/office/powerpoint/2010/main" val="4255058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barn(inVertical)">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wipe(down)">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circle(in)">
                                      <p:cBhvr>
                                        <p:cTn id="22" dur="2000"/>
                                        <p:tgtEl>
                                          <p:spTgt spid="22"/>
                                        </p:tgtEl>
                                      </p:cBhvr>
                                    </p:animEffect>
                                  </p:childTnLst>
                                </p:cTn>
                              </p:par>
                            </p:childTnLst>
                          </p:cTn>
                        </p:par>
                      </p:childTnLst>
                    </p:cTn>
                  </p:par>
                  <p:par>
                    <p:cTn id="23" fill="hold">
                      <p:stCondLst>
                        <p:cond delay="indefinite"/>
                      </p:stCondLst>
                      <p:childTnLst>
                        <p:par>
                          <p:cTn id="24" fill="hold">
                            <p:stCondLst>
                              <p:cond delay="0"/>
                            </p:stCondLst>
                            <p:childTnLst>
                              <p:par>
                                <p:cTn id="25" presetID="13" presetClass="entr" presetSubtype="16" fill="hold" grpId="0" nodeType="clickEffect">
                                  <p:stCondLst>
                                    <p:cond delay="0"/>
                                  </p:stCondLst>
                                  <p:childTnLst>
                                    <p:set>
                                      <p:cBhvr>
                                        <p:cTn id="26" dur="1" fill="hold">
                                          <p:stCondLst>
                                            <p:cond delay="0"/>
                                          </p:stCondLst>
                                        </p:cTn>
                                        <p:tgtEl>
                                          <p:spTgt spid="21">
                                            <p:graphicEl>
                                              <a:dgm id="{20BBC45C-3E45-488D-9F81-EF743D65063E}"/>
                                            </p:graphicEl>
                                          </p:spTgt>
                                        </p:tgtEl>
                                        <p:attrNameLst>
                                          <p:attrName>style.visibility</p:attrName>
                                        </p:attrNameLst>
                                      </p:cBhvr>
                                      <p:to>
                                        <p:strVal val="visible"/>
                                      </p:to>
                                    </p:set>
                                    <p:animEffect transition="in" filter="plus(in)">
                                      <p:cBhvr>
                                        <p:cTn id="27" dur="2000"/>
                                        <p:tgtEl>
                                          <p:spTgt spid="21">
                                            <p:graphicEl>
                                              <a:dgm id="{20BBC45C-3E45-488D-9F81-EF743D65063E}"/>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3" presetClass="entr" presetSubtype="16" fill="hold" grpId="0" nodeType="clickEffect">
                                  <p:stCondLst>
                                    <p:cond delay="0"/>
                                  </p:stCondLst>
                                  <p:childTnLst>
                                    <p:set>
                                      <p:cBhvr>
                                        <p:cTn id="31" dur="1" fill="hold">
                                          <p:stCondLst>
                                            <p:cond delay="0"/>
                                          </p:stCondLst>
                                        </p:cTn>
                                        <p:tgtEl>
                                          <p:spTgt spid="21">
                                            <p:graphicEl>
                                              <a:dgm id="{3696CD6C-A102-4E1B-9889-6BD85E212DB1}"/>
                                            </p:graphicEl>
                                          </p:spTgt>
                                        </p:tgtEl>
                                        <p:attrNameLst>
                                          <p:attrName>style.visibility</p:attrName>
                                        </p:attrNameLst>
                                      </p:cBhvr>
                                      <p:to>
                                        <p:strVal val="visible"/>
                                      </p:to>
                                    </p:set>
                                    <p:animEffect transition="in" filter="plus(in)">
                                      <p:cBhvr>
                                        <p:cTn id="32" dur="2000"/>
                                        <p:tgtEl>
                                          <p:spTgt spid="21">
                                            <p:graphicEl>
                                              <a:dgm id="{3696CD6C-A102-4E1B-9889-6BD85E212DB1}"/>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3" presetClass="entr" presetSubtype="16" fill="hold" grpId="0" nodeType="clickEffect">
                                  <p:stCondLst>
                                    <p:cond delay="0"/>
                                  </p:stCondLst>
                                  <p:childTnLst>
                                    <p:set>
                                      <p:cBhvr>
                                        <p:cTn id="36" dur="1" fill="hold">
                                          <p:stCondLst>
                                            <p:cond delay="0"/>
                                          </p:stCondLst>
                                        </p:cTn>
                                        <p:tgtEl>
                                          <p:spTgt spid="21">
                                            <p:graphicEl>
                                              <a:dgm id="{B37EFC77-20C2-4124-BECA-71041669DFB4}"/>
                                            </p:graphicEl>
                                          </p:spTgt>
                                        </p:tgtEl>
                                        <p:attrNameLst>
                                          <p:attrName>style.visibility</p:attrName>
                                        </p:attrNameLst>
                                      </p:cBhvr>
                                      <p:to>
                                        <p:strVal val="visible"/>
                                      </p:to>
                                    </p:set>
                                    <p:animEffect transition="in" filter="plus(in)">
                                      <p:cBhvr>
                                        <p:cTn id="37" dur="2000"/>
                                        <p:tgtEl>
                                          <p:spTgt spid="21">
                                            <p:graphicEl>
                                              <a:dgm id="{B37EFC77-20C2-4124-BECA-71041669DFB4}"/>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Graphic spid="21" grpId="0">
        <p:bldSub>
          <a:bldDgm bld="one"/>
        </p:bldSub>
      </p:bldGraphic>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E0988-83EA-D22B-F0E1-CEF03EBB4696}"/>
              </a:ext>
            </a:extLst>
          </p:cNvPr>
          <p:cNvSpPr>
            <a:spLocks noGrp="1"/>
          </p:cNvSpPr>
          <p:nvPr>
            <p:ph type="title"/>
          </p:nvPr>
        </p:nvSpPr>
        <p:spPr>
          <a:xfrm>
            <a:off x="0" y="1"/>
            <a:ext cx="12192000" cy="1289892"/>
          </a:xfrm>
        </p:spPr>
        <p:txBody>
          <a:bodyPr/>
          <a:lstStyle/>
          <a:p>
            <a:pPr algn="ctr"/>
            <a:r>
              <a:rPr lang="en-US" dirty="0">
                <a:latin typeface="Times New Roman" panose="02020603050405020304" pitchFamily="18" charset="0"/>
                <a:cs typeface="Times New Roman" panose="02020603050405020304" pitchFamily="18" charset="0"/>
              </a:rPr>
              <a:t>CONSTANT VOLTAGE METHOD</a:t>
            </a:r>
          </a:p>
        </p:txBody>
      </p:sp>
      <p:sp>
        <p:nvSpPr>
          <p:cNvPr id="5" name="Content Placeholder 4">
            <a:extLst>
              <a:ext uri="{FF2B5EF4-FFF2-40B4-BE49-F238E27FC236}">
                <a16:creationId xmlns:a16="http://schemas.microsoft.com/office/drawing/2014/main" id="{74593AD4-9729-1C18-B5F9-FD6B7B000F6C}"/>
              </a:ext>
            </a:extLst>
          </p:cNvPr>
          <p:cNvSpPr>
            <a:spLocks noGrp="1"/>
          </p:cNvSpPr>
          <p:nvPr>
            <p:ph sz="half" idx="1"/>
          </p:nvPr>
        </p:nvSpPr>
        <p:spPr>
          <a:xfrm>
            <a:off x="193964" y="1307112"/>
            <a:ext cx="4906674" cy="5350863"/>
          </a:xfrm>
        </p:spPr>
        <p:txBody>
          <a:bodyPr>
            <a:normAutofit/>
          </a:bodyPr>
          <a:lstStyle/>
          <a:p>
            <a:r>
              <a:rPr lang="en-US" sz="2200" b="0" i="0" dirty="0">
                <a:solidFill>
                  <a:srgbClr val="333333"/>
                </a:solidFill>
                <a:effectLst/>
                <a:latin typeface="Times New Roman" panose="02020603050405020304" pitchFamily="18" charset="0"/>
                <a:cs typeface="Times New Roman" panose="02020603050405020304" pitchFamily="18" charset="0"/>
              </a:rPr>
              <a:t>A constant voltage is a basic PO MPPT algorithm that automatically adjusts the reference voltage to account for varying environmental conditions is presented. A simple (and inexpensive) analog feedforward PWM controller is developed to continuously track the MPP of a solar cell array as the weather conditions vary. The solar array source is configured such that its open-circuit voltage is sampled without breaking the entire source from the load as is the case with other constant voltage MPP algorithms.</a:t>
            </a:r>
            <a:endParaRPr lang="en-US" sz="2200" dirty="0">
              <a:latin typeface="Times New Roman" panose="02020603050405020304" pitchFamily="18" charset="0"/>
              <a:cs typeface="Times New Roman" panose="02020603050405020304" pitchFamily="18" charset="0"/>
            </a:endParaRPr>
          </a:p>
        </p:txBody>
      </p:sp>
      <p:sp>
        <p:nvSpPr>
          <p:cNvPr id="9" name="Slide Number Placeholder 8">
            <a:extLst>
              <a:ext uri="{FF2B5EF4-FFF2-40B4-BE49-F238E27FC236}">
                <a16:creationId xmlns:a16="http://schemas.microsoft.com/office/drawing/2014/main" id="{BAD12574-C659-6AD4-42C5-4BA2F27DFEED}"/>
              </a:ext>
            </a:extLst>
          </p:cNvPr>
          <p:cNvSpPr>
            <a:spLocks noGrp="1"/>
          </p:cNvSpPr>
          <p:nvPr>
            <p:ph type="sldNum" sz="quarter" idx="12"/>
          </p:nvPr>
        </p:nvSpPr>
        <p:spPr/>
        <p:txBody>
          <a:bodyPr/>
          <a:lstStyle/>
          <a:p>
            <a:fld id="{E565F29F-F7B3-4EEA-A89D-0174512572C7}" type="slidenum">
              <a:rPr lang="en-US" smtClean="0"/>
              <a:t>13</a:t>
            </a:fld>
            <a:endParaRPr lang="en-US"/>
          </a:p>
        </p:txBody>
      </p:sp>
      <p:sp>
        <p:nvSpPr>
          <p:cNvPr id="7" name="AutoShape 6" descr="{\displaystyle V_{OC}}">
            <a:extLst>
              <a:ext uri="{FF2B5EF4-FFF2-40B4-BE49-F238E27FC236}">
                <a16:creationId xmlns:a16="http://schemas.microsoft.com/office/drawing/2014/main" id="{DE9DBF73-7E28-69AB-025D-564F0707102E}"/>
              </a:ext>
            </a:extLst>
          </p:cNvPr>
          <p:cNvSpPr>
            <a:spLocks noChangeAspect="1" noChangeArrowheads="1"/>
          </p:cNvSpPr>
          <p:nvPr/>
        </p:nvSpPr>
        <p:spPr bwMode="auto">
          <a:xfrm>
            <a:off x="1294288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7" descr="{\displaystyle V_{OC}}">
            <a:extLst>
              <a:ext uri="{FF2B5EF4-FFF2-40B4-BE49-F238E27FC236}">
                <a16:creationId xmlns:a16="http://schemas.microsoft.com/office/drawing/2014/main" id="{F0C57568-B92D-37C6-05B0-8B55AEBC0182}"/>
              </a:ext>
            </a:extLst>
          </p:cNvPr>
          <p:cNvSpPr>
            <a:spLocks noChangeAspect="1" noChangeArrowheads="1"/>
          </p:cNvSpPr>
          <p:nvPr/>
        </p:nvSpPr>
        <p:spPr bwMode="auto">
          <a:xfrm>
            <a:off x="4377848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Content Placeholder 5">
            <a:extLst>
              <a:ext uri="{FF2B5EF4-FFF2-40B4-BE49-F238E27FC236}">
                <a16:creationId xmlns:a16="http://schemas.microsoft.com/office/drawing/2014/main" id="{7DF03CC8-F330-B5EE-9116-1DE046421A94}"/>
              </a:ext>
            </a:extLst>
          </p:cNvPr>
          <p:cNvPicPr>
            <a:picLocks noGrp="1" noChangeAspect="1"/>
          </p:cNvPicPr>
          <p:nvPr>
            <p:ph sz="half" idx="2"/>
          </p:nvPr>
        </p:nvPicPr>
        <p:blipFill>
          <a:blip r:embed="rId2"/>
          <a:stretch>
            <a:fillRect/>
          </a:stretch>
        </p:blipFill>
        <p:spPr>
          <a:xfrm>
            <a:off x="6096000" y="1538378"/>
            <a:ext cx="4857940" cy="4486202"/>
          </a:xfrm>
        </p:spPr>
      </p:pic>
    </p:spTree>
    <p:extLst>
      <p:ext uri="{BB962C8B-B14F-4D97-AF65-F5344CB8AC3E}">
        <p14:creationId xmlns:p14="http://schemas.microsoft.com/office/powerpoint/2010/main" val="31962184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circle(in)">
                                      <p:cBhvr>
                                        <p:cTn id="12" dur="20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45FA-7B4C-5524-3473-06F473534DAB}"/>
              </a:ext>
            </a:extLst>
          </p:cNvPr>
          <p:cNvSpPr>
            <a:spLocks noGrp="1"/>
          </p:cNvSpPr>
          <p:nvPr>
            <p:ph type="sldNum" sz="quarter" idx="12"/>
          </p:nvPr>
        </p:nvSpPr>
        <p:spPr/>
        <p:txBody>
          <a:bodyPr/>
          <a:lstStyle/>
          <a:p>
            <a:fld id="{E565F29F-F7B3-4EEA-A89D-0174512572C7}" type="slidenum">
              <a:rPr lang="en-US" smtClean="0"/>
              <a:t>14</a:t>
            </a:fld>
            <a:endParaRPr lang="en-US"/>
          </a:p>
        </p:txBody>
      </p:sp>
      <p:pic>
        <p:nvPicPr>
          <p:cNvPr id="4" name="Picture 3">
            <a:extLst>
              <a:ext uri="{FF2B5EF4-FFF2-40B4-BE49-F238E27FC236}">
                <a16:creationId xmlns:a16="http://schemas.microsoft.com/office/drawing/2014/main" id="{3C5632AD-B834-6E09-EC79-2004DE72AA74}"/>
              </a:ext>
            </a:extLst>
          </p:cNvPr>
          <p:cNvPicPr>
            <a:picLocks noChangeAspect="1"/>
          </p:cNvPicPr>
          <p:nvPr/>
        </p:nvPicPr>
        <p:blipFill>
          <a:blip r:embed="rId2"/>
          <a:stretch>
            <a:fillRect/>
          </a:stretch>
        </p:blipFill>
        <p:spPr>
          <a:xfrm>
            <a:off x="0" y="299169"/>
            <a:ext cx="12192000" cy="5880100"/>
          </a:xfrm>
          <a:prstGeom prst="rect">
            <a:avLst/>
          </a:prstGeom>
        </p:spPr>
      </p:pic>
    </p:spTree>
    <p:extLst>
      <p:ext uri="{BB962C8B-B14F-4D97-AF65-F5344CB8AC3E}">
        <p14:creationId xmlns:p14="http://schemas.microsoft.com/office/powerpoint/2010/main" val="35680656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A2B89-31E4-D38B-724C-8888A7CABA28}"/>
              </a:ext>
            </a:extLst>
          </p:cNvPr>
          <p:cNvSpPr>
            <a:spLocks noGrp="1"/>
          </p:cNvSpPr>
          <p:nvPr>
            <p:ph type="title"/>
          </p:nvPr>
        </p:nvSpPr>
        <p:spPr>
          <a:xfrm>
            <a:off x="0" y="2"/>
            <a:ext cx="12192000" cy="811162"/>
          </a:xfrm>
        </p:spPr>
        <p:txBody>
          <a:bodyPr>
            <a:normAutofit/>
          </a:bodyPr>
          <a:lstStyle/>
          <a:p>
            <a:pPr algn="ctr"/>
            <a:r>
              <a:rPr lang="en-US" sz="4000" dirty="0">
                <a:latin typeface="Times New Roman" panose="02020603050405020304" pitchFamily="18" charset="0"/>
                <a:cs typeface="Times New Roman" panose="02020603050405020304" pitchFamily="18" charset="0"/>
              </a:rPr>
              <a:t>BUCK BOOST CONVERTER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2FA48B7-81A8-342A-7FE6-63B9D7E7E99C}"/>
                  </a:ext>
                </a:extLst>
              </p:cNvPr>
              <p:cNvSpPr>
                <a:spLocks noGrp="1"/>
              </p:cNvSpPr>
              <p:nvPr>
                <p:ph sz="half" idx="1"/>
              </p:nvPr>
            </p:nvSpPr>
            <p:spPr>
              <a:xfrm>
                <a:off x="41813" y="811163"/>
                <a:ext cx="7706524" cy="5656007"/>
              </a:xfrm>
            </p:spPr>
            <p:txBody>
              <a:bodyPr>
                <a:normAutofit fontScale="92500" lnSpcReduction="10000"/>
              </a:bodyPr>
              <a:lstStyle/>
              <a:p>
                <a:pPr>
                  <a:lnSpc>
                    <a:spcPct val="150000"/>
                  </a:lnSpc>
                </a:pPr>
                <a:r>
                  <a:rPr lang="en-US" sz="2400" dirty="0">
                    <a:latin typeface="Times New Roman" panose="02020603050405020304" pitchFamily="18" charset="0"/>
                    <a:cs typeface="Times New Roman" panose="02020603050405020304" pitchFamily="18" charset="0"/>
                  </a:rPr>
                  <a:t>INPUT VOLTAGE =370V</a:t>
                </a:r>
              </a:p>
              <a:p>
                <a:pPr>
                  <a:lnSpc>
                    <a:spcPct val="150000"/>
                  </a:lnSpc>
                </a:pPr>
                <a:r>
                  <a:rPr lang="en-US" sz="2400" dirty="0">
                    <a:latin typeface="Times New Roman" panose="02020603050405020304" pitchFamily="18" charset="0"/>
                    <a:cs typeface="Times New Roman" panose="02020603050405020304" pitchFamily="18" charset="0"/>
                  </a:rPr>
                  <a:t>OUTPUT VOLTAGE=-360V </a:t>
                </a:r>
              </a:p>
              <a:p>
                <a:pPr>
                  <a:lnSpc>
                    <a:spcPct val="150000"/>
                  </a:lnSpc>
                </a:pPr>
                <a:r>
                  <a:rPr lang="en-US" sz="2400" dirty="0">
                    <a:latin typeface="Times New Roman" panose="02020603050405020304" pitchFamily="18" charset="0"/>
                    <a:cs typeface="Times New Roman" panose="02020603050405020304" pitchFamily="18" charset="0"/>
                  </a:rPr>
                  <a:t> f=10kHz  </a:t>
                </a:r>
                <a14:m>
                  <m:oMath xmlns:m="http://schemas.openxmlformats.org/officeDocument/2006/math">
                    <m:f>
                      <m:fPr>
                        <m:ctrlPr>
                          <a:rPr lang="en-US" sz="2400" i="1">
                            <a:solidFill>
                              <a:srgbClr val="836967"/>
                            </a:solidFill>
                            <a:latin typeface="Cambria Math" panose="02040503050406030204" pitchFamily="18" charset="0"/>
                          </a:rPr>
                        </m:ctrlPr>
                      </m:fPr>
                      <m:num>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𝑣</m:t>
                            </m:r>
                          </m:e>
                          <m:sub>
                            <m:r>
                              <a:rPr lang="en-US" sz="2400">
                                <a:latin typeface="Cambria Math" panose="02040503050406030204" pitchFamily="18" charset="0"/>
                              </a:rPr>
                              <m:t>0</m:t>
                            </m:r>
                          </m:sub>
                        </m:sSub>
                      </m:num>
                      <m:den>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𝑣</m:t>
                            </m:r>
                          </m:e>
                          <m:sub>
                            <m:r>
                              <a:rPr lang="en-US" sz="2400" i="1">
                                <a:latin typeface="Cambria Math" panose="02040503050406030204" pitchFamily="18" charset="0"/>
                              </a:rPr>
                              <m:t>𝑖𝑛</m:t>
                            </m:r>
                          </m:sub>
                        </m:sSub>
                      </m:den>
                    </m:f>
                    <m:r>
                      <a:rPr lang="en-US" sz="2400">
                        <a:latin typeface="Cambria Math" panose="02040503050406030204" pitchFamily="18" charset="0"/>
                      </a:rPr>
                      <m:t>=</m:t>
                    </m:r>
                    <m:f>
                      <m:fPr>
                        <m:ctrlPr>
                          <a:rPr lang="en-US" sz="2400" i="1">
                            <a:solidFill>
                              <a:srgbClr val="836967"/>
                            </a:solidFill>
                            <a:latin typeface="Cambria Math" panose="02040503050406030204" pitchFamily="18" charset="0"/>
                          </a:rPr>
                        </m:ctrlPr>
                      </m:fPr>
                      <m:num>
                        <m:r>
                          <a:rPr lang="en-US" sz="2400">
                            <a:latin typeface="Cambria Math" panose="02040503050406030204" pitchFamily="18" charset="0"/>
                          </a:rPr>
                          <m:t>−</m:t>
                        </m:r>
                        <m:r>
                          <a:rPr lang="en-US" sz="2400" i="1">
                            <a:latin typeface="Cambria Math" panose="02040503050406030204" pitchFamily="18" charset="0"/>
                          </a:rPr>
                          <m:t>𝐷</m:t>
                        </m:r>
                      </m:num>
                      <m:den>
                        <m:r>
                          <a:rPr lang="en-US" sz="2400">
                            <a:latin typeface="Cambria Math" panose="02040503050406030204" pitchFamily="18" charset="0"/>
                          </a:rPr>
                          <m:t>1−</m:t>
                        </m:r>
                        <m:r>
                          <a:rPr lang="en-US" sz="2400" i="1">
                            <a:latin typeface="Cambria Math" panose="02040503050406030204" pitchFamily="18" charset="0"/>
                          </a:rPr>
                          <m:t>𝐷</m:t>
                        </m:r>
                      </m:den>
                    </m:f>
                  </m:oMath>
                </a14:m>
                <a:r>
                  <a:rPr lang="en-US" sz="2400" dirty="0">
                    <a:latin typeface="Times New Roman" panose="02020603050405020304" pitchFamily="18" charset="0"/>
                    <a:cs typeface="Times New Roman" panose="02020603050405020304" pitchFamily="18" charset="0"/>
                  </a:rPr>
                  <a:t>   </a:t>
                </a:r>
              </a:p>
              <a:p>
                <a:pPr>
                  <a:lnSpc>
                    <a:spcPct val="150000"/>
                  </a:lnSpc>
                </a:pPr>
                <a:r>
                  <a:rPr lang="en-US" sz="2400" dirty="0">
                    <a:latin typeface="Times New Roman" panose="02020603050405020304" pitchFamily="18" charset="0"/>
                    <a:cs typeface="Times New Roman" panose="02020603050405020304" pitchFamily="18" charset="0"/>
                  </a:rPr>
                  <a:t>D=0.492</a:t>
                </a:r>
              </a:p>
              <a:p>
                <a:pPr>
                  <a:lnSpc>
                    <a:spcPct val="150000"/>
                  </a:lnSpc>
                </a:pPr>
                <a:r>
                  <a:rPr lang="en-US" sz="2400" dirty="0">
                    <a:latin typeface="Times New Roman" panose="02020603050405020304" pitchFamily="18" charset="0"/>
                    <a:cs typeface="Times New Roman" panose="02020603050405020304" pitchFamily="18" charset="0"/>
                  </a:rPr>
                  <a:t>Po=27.8kW</a:t>
                </a:r>
                <a:r>
                  <a:rPr lang="en-US" dirty="0">
                    <a:latin typeface="Times New Roman" panose="02020603050405020304" pitchFamily="18" charset="0"/>
                    <a:cs typeface="Times New Roman" panose="02020603050405020304" pitchFamily="18" charset="0"/>
                  </a:rPr>
                  <a:t> ; </a:t>
                </a:r>
                <a14:m>
                  <m:oMath xmlns:m="http://schemas.openxmlformats.org/officeDocument/2006/math">
                    <m:r>
                      <m:rPr>
                        <m:sty m:val="p"/>
                      </m:rPr>
                      <a:rPr lang="en-US" smtClean="0">
                        <a:latin typeface="Cambria Math" panose="02040503050406030204" pitchFamily="18" charset="0"/>
                      </a:rPr>
                      <m:t>Δ</m:t>
                    </m:r>
                    <m:sSub>
                      <m:sSubPr>
                        <m:ctrlPr>
                          <a:rPr lang="en-US" i="1" smtClean="0">
                            <a:solidFill>
                              <a:srgbClr val="836967"/>
                            </a:solidFill>
                            <a:latin typeface="Cambria Math" panose="02040503050406030204" pitchFamily="18" charset="0"/>
                          </a:rPr>
                        </m:ctrlPr>
                      </m:sSubPr>
                      <m:e>
                        <m:r>
                          <a:rPr lang="en-US" i="1" smtClean="0">
                            <a:latin typeface="Cambria Math" panose="02040503050406030204" pitchFamily="18" charset="0"/>
                          </a:rPr>
                          <m:t>𝐼</m:t>
                        </m:r>
                      </m:e>
                      <m:sub>
                        <m:r>
                          <a:rPr lang="en-US" i="1" smtClean="0">
                            <a:latin typeface="Cambria Math" panose="02040503050406030204" pitchFamily="18" charset="0"/>
                          </a:rPr>
                          <m:t>𝑙</m:t>
                        </m:r>
                      </m:sub>
                    </m:sSub>
                    <m:r>
                      <a:rPr lang="en-US" i="0" smtClean="0">
                        <a:latin typeface="Cambria Math" panose="02040503050406030204" pitchFamily="18" charset="0"/>
                      </a:rPr>
                      <m:t>=0.2</m:t>
                    </m:r>
                    <m:sSub>
                      <m:sSubPr>
                        <m:ctrlPr>
                          <a:rPr lang="en-US" i="1" smtClean="0">
                            <a:solidFill>
                              <a:srgbClr val="836967"/>
                            </a:solidFill>
                            <a:latin typeface="Cambria Math" panose="02040503050406030204" pitchFamily="18" charset="0"/>
                          </a:rPr>
                        </m:ctrlPr>
                      </m:sSubPr>
                      <m:e>
                        <m:r>
                          <a:rPr lang="en-US" i="1" smtClean="0">
                            <a:latin typeface="Cambria Math" panose="02040503050406030204" pitchFamily="18" charset="0"/>
                          </a:rPr>
                          <m:t>𝐼</m:t>
                        </m:r>
                      </m:e>
                      <m:sub>
                        <m:r>
                          <a:rPr lang="en-US" i="0" smtClean="0">
                            <a:latin typeface="Cambria Math" panose="02040503050406030204" pitchFamily="18" charset="0"/>
                          </a:rPr>
                          <m:t>0</m:t>
                        </m:r>
                      </m:sub>
                    </m:sSub>
                  </m:oMath>
                </a14:m>
                <a:r>
                  <a:rPr lang="en-US" dirty="0">
                    <a:latin typeface="Times New Roman" panose="02020603050405020304" pitchFamily="18" charset="0"/>
                    <a:cs typeface="Times New Roman" panose="02020603050405020304" pitchFamily="18" charset="0"/>
                  </a:rPr>
                  <a:t> ; Io=77.4A</a:t>
                </a:r>
              </a:p>
              <a:p>
                <a:pPr>
                  <a:lnSpc>
                    <a:spcPct val="150000"/>
                  </a:lnSpc>
                </a:pPr>
                <a14:m>
                  <m:oMath xmlns:m="http://schemas.openxmlformats.org/officeDocument/2006/math">
                    <m:r>
                      <m:rPr>
                        <m:sty m:val="p"/>
                      </m:rPr>
                      <a:rPr lang="en-US" sz="2400" dirty="0" smtClean="0">
                        <a:latin typeface="Cambria Math" panose="02040503050406030204" pitchFamily="18" charset="0"/>
                      </a:rPr>
                      <m:t>Δ</m:t>
                    </m:r>
                    <m:sSub>
                      <m:sSubPr>
                        <m:ctrlPr>
                          <a:rPr lang="en-US" sz="2400" i="1" dirty="0" smtClean="0">
                            <a:solidFill>
                              <a:srgbClr val="836967"/>
                            </a:solidFill>
                            <a:latin typeface="Cambria Math" panose="02040503050406030204" pitchFamily="18" charset="0"/>
                          </a:rPr>
                        </m:ctrlPr>
                      </m:sSubPr>
                      <m:e>
                        <m:r>
                          <a:rPr lang="en-US" sz="2400" i="1" dirty="0" smtClean="0">
                            <a:latin typeface="Cambria Math" panose="02040503050406030204" pitchFamily="18" charset="0"/>
                          </a:rPr>
                          <m:t>𝑣</m:t>
                        </m:r>
                      </m:e>
                      <m:sub>
                        <m:r>
                          <a:rPr lang="en-US" sz="2400" b="0" i="1" dirty="0" smtClean="0">
                            <a:latin typeface="Cambria Math" panose="02040503050406030204" pitchFamily="18" charset="0"/>
                          </a:rPr>
                          <m:t>𝐶</m:t>
                        </m:r>
                      </m:sub>
                    </m:sSub>
                    <m:r>
                      <a:rPr lang="en-US" sz="2400" i="0" dirty="0" smtClean="0">
                        <a:latin typeface="Cambria Math" panose="02040503050406030204" pitchFamily="18" charset="0"/>
                      </a:rPr>
                      <m:t>=0⋅1×</m:t>
                    </m:r>
                    <m:sSub>
                      <m:sSubPr>
                        <m:ctrlPr>
                          <a:rPr lang="en-US" sz="2400" i="1" dirty="0" smtClean="0">
                            <a:solidFill>
                              <a:srgbClr val="836967"/>
                            </a:solidFill>
                            <a:latin typeface="Cambria Math" panose="02040503050406030204" pitchFamily="18" charset="0"/>
                          </a:rPr>
                        </m:ctrlPr>
                      </m:sSubPr>
                      <m:e>
                        <m:r>
                          <a:rPr lang="en-US" sz="2400" i="1" dirty="0" smtClean="0">
                            <a:latin typeface="Cambria Math" panose="02040503050406030204" pitchFamily="18" charset="0"/>
                          </a:rPr>
                          <m:t>𝑣</m:t>
                        </m:r>
                      </m:e>
                      <m:sub>
                        <m:r>
                          <a:rPr lang="en-US" sz="2400" i="0" dirty="0" smtClean="0">
                            <a:latin typeface="Cambria Math" panose="02040503050406030204" pitchFamily="18" charset="0"/>
                          </a:rPr>
                          <m:t>0</m:t>
                        </m:r>
                      </m:sub>
                    </m:sSub>
                    <m:r>
                      <a:rPr lang="en-US" sz="2400" i="0" dirty="0" smtClean="0">
                        <a:latin typeface="Cambria Math" panose="02040503050406030204" pitchFamily="18" charset="0"/>
                      </a:rPr>
                      <m:t>=36</m:t>
                    </m:r>
                    <m:r>
                      <m:rPr>
                        <m:sty m:val="p"/>
                      </m:rPr>
                      <a:rPr lang="en-US" sz="2400" b="0" i="0" dirty="0" smtClean="0">
                        <a:latin typeface="Cambria Math" panose="02040503050406030204" pitchFamily="18" charset="0"/>
                      </a:rPr>
                      <m:t>V</m:t>
                    </m:r>
                    <m:r>
                      <a:rPr lang="en-US" sz="2400" b="0" i="0" dirty="0" smtClean="0">
                        <a:latin typeface="Cambria Math" panose="02040503050406030204" pitchFamily="18" charset="0"/>
                      </a:rPr>
                      <m:t>  ;</m:t>
                    </m:r>
                  </m:oMath>
                </a14:m>
                <a:endParaRPr lang="en-US" sz="2400" b="0" i="0" dirty="0">
                  <a:latin typeface="Times New Roman" panose="02020603050405020304" pitchFamily="18" charset="0"/>
                  <a:cs typeface="Times New Roman" panose="02020603050405020304" pitchFamily="18" charset="0"/>
                </a:endParaRPr>
              </a:p>
              <a:p>
                <a:pPr>
                  <a:lnSpc>
                    <a:spcPct val="150000"/>
                  </a:lnSpc>
                </a:pPr>
                <a14:m>
                  <m:oMath xmlns:m="http://schemas.openxmlformats.org/officeDocument/2006/math">
                    <m:r>
                      <a:rPr lang="en-US" sz="2400" b="0" i="0" dirty="0" smtClean="0">
                        <a:latin typeface="Cambria Math" panose="02040503050406030204" pitchFamily="18" charset="0"/>
                      </a:rPr>
                      <m:t> </m:t>
                    </m:r>
                    <m:r>
                      <m:rPr>
                        <m:sty m:val="p"/>
                      </m:rPr>
                      <a:rPr lang="en-US" sz="2400" dirty="0" smtClean="0">
                        <a:latin typeface="Cambria Math" panose="02040503050406030204" pitchFamily="18" charset="0"/>
                      </a:rPr>
                      <m:t>Δ</m:t>
                    </m:r>
                    <m:sSub>
                      <m:sSubPr>
                        <m:ctrlPr>
                          <a:rPr lang="en-US" sz="2400" i="1" dirty="0" smtClean="0">
                            <a:solidFill>
                              <a:srgbClr val="836967"/>
                            </a:solidFill>
                            <a:latin typeface="Cambria Math" panose="02040503050406030204" pitchFamily="18" charset="0"/>
                          </a:rPr>
                        </m:ctrlPr>
                      </m:sSubPr>
                      <m:e>
                        <m:r>
                          <a:rPr lang="en-US" sz="2400" i="1" dirty="0" smtClean="0">
                            <a:latin typeface="Cambria Math" panose="02040503050406030204" pitchFamily="18" charset="0"/>
                          </a:rPr>
                          <m:t>𝐼</m:t>
                        </m:r>
                      </m:e>
                      <m:sub>
                        <m:r>
                          <a:rPr lang="en-US" sz="2400" i="1" dirty="0" smtClean="0">
                            <a:latin typeface="Cambria Math" panose="02040503050406030204" pitchFamily="18" charset="0"/>
                          </a:rPr>
                          <m:t>𝐿</m:t>
                        </m:r>
                      </m:sub>
                    </m:sSub>
                    <m:r>
                      <a:rPr lang="en-US" sz="2400" i="0" dirty="0" smtClean="0">
                        <a:latin typeface="Cambria Math" panose="02040503050406030204" pitchFamily="18" charset="0"/>
                      </a:rPr>
                      <m:t>=</m:t>
                    </m:r>
                    <m:f>
                      <m:fPr>
                        <m:ctrlPr>
                          <a:rPr lang="en-US" sz="2400" i="1" dirty="0" smtClean="0">
                            <a:solidFill>
                              <a:srgbClr val="836967"/>
                            </a:solidFill>
                            <a:latin typeface="Cambria Math" panose="02040503050406030204" pitchFamily="18" charset="0"/>
                          </a:rPr>
                        </m:ctrlPr>
                      </m:fPr>
                      <m:num>
                        <m:sSub>
                          <m:sSubPr>
                            <m:ctrlPr>
                              <a:rPr lang="en-US" sz="2400" i="1" dirty="0" smtClean="0">
                                <a:solidFill>
                                  <a:srgbClr val="836967"/>
                                </a:solidFill>
                                <a:latin typeface="Cambria Math" panose="02040503050406030204" pitchFamily="18" charset="0"/>
                              </a:rPr>
                            </m:ctrlPr>
                          </m:sSubPr>
                          <m:e>
                            <m:r>
                              <a:rPr lang="en-US" sz="2400" i="1" dirty="0" smtClean="0">
                                <a:latin typeface="Cambria Math" panose="02040503050406030204" pitchFamily="18" charset="0"/>
                              </a:rPr>
                              <m:t>𝑣</m:t>
                            </m:r>
                          </m:e>
                          <m:sub>
                            <m:r>
                              <a:rPr lang="en-US" sz="2400" i="1" dirty="0" smtClean="0">
                                <a:latin typeface="Cambria Math" panose="02040503050406030204" pitchFamily="18" charset="0"/>
                              </a:rPr>
                              <m:t>𝑠</m:t>
                            </m:r>
                          </m:sub>
                        </m:sSub>
                        <m:r>
                          <a:rPr lang="en-US" sz="2400" i="1" dirty="0" smtClean="0">
                            <a:latin typeface="Cambria Math" panose="02040503050406030204" pitchFamily="18" charset="0"/>
                          </a:rPr>
                          <m:t>𝐷</m:t>
                        </m:r>
                      </m:num>
                      <m:den>
                        <m:r>
                          <a:rPr lang="en-US" sz="2400" i="1" dirty="0" smtClean="0">
                            <a:latin typeface="Cambria Math" panose="02040503050406030204" pitchFamily="18" charset="0"/>
                          </a:rPr>
                          <m:t>𝑓𝐿</m:t>
                        </m:r>
                        <m:r>
                          <a:rPr lang="en-US" sz="2400" b="0" i="1" dirty="0" smtClean="0">
                            <a:latin typeface="Cambria Math" panose="02040503050406030204" pitchFamily="18" charset="0"/>
                          </a:rPr>
                          <m:t> </m:t>
                        </m:r>
                      </m:den>
                    </m:f>
                    <m:r>
                      <a:rPr lang="en-US" sz="2400" i="0" dirty="0" smtClean="0">
                        <a:latin typeface="Cambria Math" panose="02040503050406030204" pitchFamily="18" charset="0"/>
                      </a:rPr>
                      <m:t>=</m:t>
                    </m:r>
                    <m:f>
                      <m:fPr>
                        <m:ctrlPr>
                          <a:rPr lang="en-US" sz="2400" i="1" dirty="0" smtClean="0">
                            <a:solidFill>
                              <a:srgbClr val="836967"/>
                            </a:solidFill>
                            <a:latin typeface="Cambria Math" panose="02040503050406030204" pitchFamily="18" charset="0"/>
                          </a:rPr>
                        </m:ctrlPr>
                      </m:fPr>
                      <m:num>
                        <m:r>
                          <a:rPr lang="en-US" sz="2400" i="0" dirty="0" smtClean="0">
                            <a:latin typeface="Cambria Math" panose="02040503050406030204" pitchFamily="18" charset="0"/>
                          </a:rPr>
                          <m:t>370×0.492</m:t>
                        </m:r>
                      </m:num>
                      <m:den>
                        <m:r>
                          <a:rPr lang="en-US" sz="2400" i="0" dirty="0" smtClean="0">
                            <a:latin typeface="Cambria Math" panose="02040503050406030204" pitchFamily="18" charset="0"/>
                          </a:rPr>
                          <m:t>10×</m:t>
                        </m:r>
                        <m:r>
                          <a:rPr lang="en-US" sz="2400" i="1" dirty="0" smtClean="0">
                            <a:latin typeface="Cambria Math" panose="02040503050406030204" pitchFamily="18" charset="0"/>
                          </a:rPr>
                          <m:t>𝐿</m:t>
                        </m:r>
                      </m:den>
                    </m:f>
                    <m:r>
                      <a:rPr lang="en-US" sz="2400" i="0" dirty="0" smtClean="0">
                        <a:latin typeface="Cambria Math" panose="02040503050406030204" pitchFamily="18" charset="0"/>
                      </a:rPr>
                      <m:t>×</m:t>
                    </m:r>
                    <m:sSup>
                      <m:sSupPr>
                        <m:ctrlPr>
                          <a:rPr lang="en-US" sz="2400" i="1" dirty="0" smtClean="0">
                            <a:solidFill>
                              <a:srgbClr val="836967"/>
                            </a:solidFill>
                            <a:latin typeface="Cambria Math" panose="02040503050406030204" pitchFamily="18" charset="0"/>
                          </a:rPr>
                        </m:ctrlPr>
                      </m:sSupPr>
                      <m:e>
                        <m:r>
                          <a:rPr lang="en-US" sz="2400" i="0" dirty="0" smtClean="0">
                            <a:latin typeface="Cambria Math" panose="02040503050406030204" pitchFamily="18" charset="0"/>
                          </a:rPr>
                          <m:t>10</m:t>
                        </m:r>
                      </m:e>
                      <m:sup>
                        <m:r>
                          <a:rPr lang="en-US" sz="2400" i="0" dirty="0" smtClean="0">
                            <a:latin typeface="Cambria Math" panose="02040503050406030204" pitchFamily="18" charset="0"/>
                          </a:rPr>
                          <m:t>−3</m:t>
                        </m:r>
                      </m:sup>
                    </m:sSup>
                  </m:oMath>
                </a14:m>
                <a:endParaRPr lang="en-US" sz="2400" dirty="0">
                  <a:latin typeface="Times New Roman" panose="02020603050405020304" pitchFamily="18" charset="0"/>
                  <a:cs typeface="Times New Roman" panose="02020603050405020304" pitchFamily="18" charset="0"/>
                </a:endParaRPr>
              </a:p>
              <a:p>
                <a:pPr>
                  <a:lnSpc>
                    <a:spcPct val="150000"/>
                  </a:lnSpc>
                </a:pPr>
                <a:r>
                  <a:rPr lang="en-US" sz="2400" dirty="0">
                    <a:latin typeface="Times New Roman" panose="02020603050405020304" pitchFamily="18" charset="0"/>
                    <a:cs typeface="Times New Roman" panose="02020603050405020304" pitchFamily="18" charset="0"/>
                  </a:rPr>
                  <a:t>L </a:t>
                </a:r>
                <a:r>
                  <a:rPr lang="en-US" sz="2400" b="1" dirty="0">
                    <a:latin typeface="Cambria Math" panose="02040503050406030204" pitchFamily="18" charset="0"/>
                    <a:ea typeface="Cambria Math" panose="02040503050406030204" pitchFamily="18" charset="0"/>
                    <a:cs typeface="Times New Roman" panose="02020603050405020304" pitchFamily="18" charset="0"/>
                  </a:rPr>
                  <a:t>=</a:t>
                </a:r>
                <a:r>
                  <a:rPr lang="en-US" sz="2400" dirty="0">
                    <a:solidFill>
                      <a:srgbClr val="836967"/>
                    </a:solidFill>
                  </a:rPr>
                  <a:t> </a:t>
                </a:r>
                <a14:m>
                  <m:oMath xmlns:m="http://schemas.openxmlformats.org/officeDocument/2006/math">
                    <m:f>
                      <m:fPr>
                        <m:ctrlPr>
                          <a:rPr lang="en-US" sz="2400" i="1" dirty="0">
                            <a:solidFill>
                              <a:srgbClr val="836967"/>
                            </a:solidFill>
                            <a:latin typeface="Cambria Math" panose="02040503050406030204" pitchFamily="18" charset="0"/>
                          </a:rPr>
                        </m:ctrlPr>
                      </m:fPr>
                      <m:num>
                        <m:r>
                          <a:rPr lang="en-US" sz="2400" dirty="0">
                            <a:latin typeface="Cambria Math" panose="02040503050406030204" pitchFamily="18" charset="0"/>
                          </a:rPr>
                          <m:t>370×0.492</m:t>
                        </m:r>
                      </m:num>
                      <m:den>
                        <m:r>
                          <a:rPr lang="en-US" sz="2400" dirty="0">
                            <a:latin typeface="Cambria Math" panose="02040503050406030204" pitchFamily="18" charset="0"/>
                          </a:rPr>
                          <m:t>10×</m:t>
                        </m:r>
                        <m:r>
                          <a:rPr lang="en-US" sz="2400" i="1" dirty="0">
                            <a:latin typeface="Cambria Math" panose="02040503050406030204" pitchFamily="18" charset="0"/>
                          </a:rPr>
                          <m:t>𝐿</m:t>
                        </m:r>
                      </m:den>
                    </m:f>
                    <m:r>
                      <a:rPr lang="en-US" sz="2400" dirty="0">
                        <a:latin typeface="Cambria Math" panose="02040503050406030204" pitchFamily="18" charset="0"/>
                      </a:rPr>
                      <m:t>×</m:t>
                    </m:r>
                    <m:sSup>
                      <m:sSupPr>
                        <m:ctrlPr>
                          <a:rPr lang="en-US" sz="2400" i="1" dirty="0">
                            <a:solidFill>
                              <a:srgbClr val="836967"/>
                            </a:solidFill>
                            <a:latin typeface="Cambria Math" panose="02040503050406030204" pitchFamily="18" charset="0"/>
                          </a:rPr>
                        </m:ctrlPr>
                      </m:sSupPr>
                      <m:e>
                        <m:r>
                          <a:rPr lang="en-US" sz="2400" dirty="0">
                            <a:latin typeface="Cambria Math" panose="02040503050406030204" pitchFamily="18" charset="0"/>
                          </a:rPr>
                          <m:t>10</m:t>
                        </m:r>
                      </m:e>
                      <m:sup>
                        <m:r>
                          <a:rPr lang="en-US" sz="2400" dirty="0">
                            <a:latin typeface="Cambria Math" panose="02040503050406030204" pitchFamily="18" charset="0"/>
                          </a:rPr>
                          <m:t>−3</m:t>
                        </m:r>
                      </m:sup>
                    </m:sSup>
                    <m:r>
                      <a:rPr lang="en-US" sz="2400" i="1" dirty="0">
                        <a:latin typeface="Cambria Math" panose="02040503050406030204" pitchFamily="18" charset="0"/>
                      </a:rPr>
                      <m:t> </m:t>
                    </m:r>
                  </m:oMath>
                </a14:m>
                <a:r>
                  <a:rPr lang="en-US" sz="2400" dirty="0">
                    <a:latin typeface="Times New Roman" panose="02020603050405020304" pitchFamily="18" charset="0"/>
                    <a:cs typeface="Times New Roman" panose="02020603050405020304" pitchFamily="18" charset="0"/>
                  </a:rPr>
                  <a:t>=1.17mH</a:t>
                </a:r>
              </a:p>
            </p:txBody>
          </p:sp>
        </mc:Choice>
        <mc:Fallback xmlns="">
          <p:sp>
            <p:nvSpPr>
              <p:cNvPr id="3" name="Content Placeholder 2">
                <a:extLst>
                  <a:ext uri="{FF2B5EF4-FFF2-40B4-BE49-F238E27FC236}">
                    <a16:creationId xmlns:a16="http://schemas.microsoft.com/office/drawing/2014/main" id="{02FA48B7-81A8-342A-7FE6-63B9D7E7E99C}"/>
                  </a:ext>
                </a:extLst>
              </p:cNvPr>
              <p:cNvSpPr>
                <a:spLocks noGrp="1" noRot="1" noChangeAspect="1" noMove="1" noResize="1" noEditPoints="1" noAdjustHandles="1" noChangeArrowheads="1" noChangeShapeType="1" noTextEdit="1"/>
              </p:cNvSpPr>
              <p:nvPr>
                <p:ph sz="half" idx="1"/>
              </p:nvPr>
            </p:nvSpPr>
            <p:spPr>
              <a:xfrm>
                <a:off x="41813" y="811163"/>
                <a:ext cx="7706524" cy="5656007"/>
              </a:xfrm>
              <a:blipFill>
                <a:blip r:embed="rId3"/>
                <a:stretch>
                  <a:fillRect l="-949"/>
                </a:stretch>
              </a:blipFill>
            </p:spPr>
            <p:txBody>
              <a:bodyPr/>
              <a:lstStyle/>
              <a:p>
                <a:r>
                  <a:rPr lang="en-IN">
                    <a:noFill/>
                  </a:rPr>
                  <a:t> </a:t>
                </a:r>
              </a:p>
            </p:txBody>
          </p:sp>
        </mc:Fallback>
      </mc:AlternateContent>
      <p:sp>
        <p:nvSpPr>
          <p:cNvPr id="24" name="Slide Number Placeholder 23">
            <a:extLst>
              <a:ext uri="{FF2B5EF4-FFF2-40B4-BE49-F238E27FC236}">
                <a16:creationId xmlns:a16="http://schemas.microsoft.com/office/drawing/2014/main" id="{EC119BBE-9DA3-096B-3461-B6A21DE12B8E}"/>
              </a:ext>
            </a:extLst>
          </p:cNvPr>
          <p:cNvSpPr>
            <a:spLocks noGrp="1"/>
          </p:cNvSpPr>
          <p:nvPr>
            <p:ph type="sldNum" sz="quarter" idx="12"/>
          </p:nvPr>
        </p:nvSpPr>
        <p:spPr/>
        <p:txBody>
          <a:bodyPr/>
          <a:lstStyle/>
          <a:p>
            <a:fld id="{E565F29F-F7B3-4EEA-A89D-0174512572C7}" type="slidenum">
              <a:rPr lang="en-US" smtClean="0"/>
              <a:t>15</a:t>
            </a:fld>
            <a:endParaRPr lang="en-US"/>
          </a:p>
        </p:txBody>
      </p:sp>
      <p:pic>
        <p:nvPicPr>
          <p:cNvPr id="7" name="Content Placeholder 4">
            <a:extLst>
              <a:ext uri="{FF2B5EF4-FFF2-40B4-BE49-F238E27FC236}">
                <a16:creationId xmlns:a16="http://schemas.microsoft.com/office/drawing/2014/main" id="{FD6AC92A-BFC6-5C5D-DCB0-75C9ABB228D5}"/>
              </a:ext>
            </a:extLst>
          </p:cNvPr>
          <p:cNvPicPr>
            <a:picLocks noChangeAspect="1"/>
          </p:cNvPicPr>
          <p:nvPr/>
        </p:nvPicPr>
        <p:blipFill rotWithShape="1">
          <a:blip r:embed="rId4"/>
          <a:srcRect b="10305"/>
          <a:stretch/>
        </p:blipFill>
        <p:spPr>
          <a:xfrm>
            <a:off x="6665496" y="1010061"/>
            <a:ext cx="5265800" cy="5346289"/>
          </a:xfrm>
          <a:prstGeom prst="rect">
            <a:avLst/>
          </a:prstGeom>
        </p:spPr>
      </p:pic>
    </p:spTree>
    <p:extLst>
      <p:ext uri="{BB962C8B-B14F-4D97-AF65-F5344CB8AC3E}">
        <p14:creationId xmlns:p14="http://schemas.microsoft.com/office/powerpoint/2010/main" val="813415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circle(in)">
                                      <p:cBhvr>
                                        <p:cTn id="25" dur="20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3">
                                            <p:txEl>
                                              <p:pRg st="0" end="0"/>
                                            </p:txEl>
                                          </p:spTgt>
                                        </p:tgtEl>
                                        <p:attrNameLst>
                                          <p:attrName>style.visibility</p:attrName>
                                        </p:attrNameLst>
                                      </p:cBhvr>
                                      <p:to>
                                        <p:strVal val="visible"/>
                                      </p:to>
                                    </p:set>
                                    <p:animEffect transition="in" filter="fade">
                                      <p:cBhvr>
                                        <p:cTn id="30" dur="1000"/>
                                        <p:tgtEl>
                                          <p:spTgt spid="3">
                                            <p:txEl>
                                              <p:pRg st="0" end="0"/>
                                            </p:txEl>
                                          </p:spTgt>
                                        </p:tgtEl>
                                      </p:cBhvr>
                                    </p:animEffect>
                                    <p:anim calcmode="lin" valueType="num">
                                      <p:cBhvr>
                                        <p:cTn id="31"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0" end="0"/>
                                            </p:txEl>
                                          </p:spTgt>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3">
                                            <p:txEl>
                                              <p:pRg st="1" end="1"/>
                                            </p:txEl>
                                          </p:spTgt>
                                        </p:tgtEl>
                                        <p:attrNameLst>
                                          <p:attrName>style.visibility</p:attrName>
                                        </p:attrNameLst>
                                      </p:cBhvr>
                                      <p:to>
                                        <p:strVal val="visible"/>
                                      </p:to>
                                    </p:set>
                                    <p:animEffect transition="in" filter="fade">
                                      <p:cBhvr>
                                        <p:cTn id="35" dur="1000"/>
                                        <p:tgtEl>
                                          <p:spTgt spid="3">
                                            <p:txEl>
                                              <p:pRg st="1" end="1"/>
                                            </p:txEl>
                                          </p:spTgt>
                                        </p:tgtEl>
                                      </p:cBhvr>
                                    </p:animEffect>
                                    <p:anim calcmode="lin" valueType="num">
                                      <p:cBhvr>
                                        <p:cTn id="36"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1" end="1"/>
                                            </p:txEl>
                                          </p:spTgt>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3">
                                            <p:txEl>
                                              <p:pRg st="2" end="2"/>
                                            </p:txEl>
                                          </p:spTgt>
                                        </p:tgtEl>
                                        <p:attrNameLst>
                                          <p:attrName>style.visibility</p:attrName>
                                        </p:attrNameLst>
                                      </p:cBhvr>
                                      <p:to>
                                        <p:strVal val="visible"/>
                                      </p:to>
                                    </p:set>
                                    <p:animEffect transition="in" filter="fade">
                                      <p:cBhvr>
                                        <p:cTn id="40" dur="1000"/>
                                        <p:tgtEl>
                                          <p:spTgt spid="3">
                                            <p:txEl>
                                              <p:pRg st="2" end="2"/>
                                            </p:txEl>
                                          </p:spTgt>
                                        </p:tgtEl>
                                      </p:cBhvr>
                                    </p:animEffect>
                                    <p:anim calcmode="lin" valueType="num">
                                      <p:cBhvr>
                                        <p:cTn id="4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2" end="2"/>
                                            </p:txEl>
                                          </p:spTgt>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3">
                                            <p:txEl>
                                              <p:pRg st="3" end="3"/>
                                            </p:txEl>
                                          </p:spTgt>
                                        </p:tgtEl>
                                        <p:attrNameLst>
                                          <p:attrName>style.visibility</p:attrName>
                                        </p:attrNameLst>
                                      </p:cBhvr>
                                      <p:to>
                                        <p:strVal val="visible"/>
                                      </p:to>
                                    </p:set>
                                    <p:animEffect transition="in" filter="fade">
                                      <p:cBhvr>
                                        <p:cTn id="45" dur="1000"/>
                                        <p:tgtEl>
                                          <p:spTgt spid="3">
                                            <p:txEl>
                                              <p:pRg st="3" end="3"/>
                                            </p:txEl>
                                          </p:spTgt>
                                        </p:tgtEl>
                                      </p:cBhvr>
                                    </p:animEffect>
                                    <p:anim calcmode="lin" valueType="num">
                                      <p:cBhvr>
                                        <p:cTn id="4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3" end="3"/>
                                            </p:txEl>
                                          </p:spTgt>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3">
                                            <p:txEl>
                                              <p:pRg st="4" end="4"/>
                                            </p:txEl>
                                          </p:spTgt>
                                        </p:tgtEl>
                                        <p:attrNameLst>
                                          <p:attrName>style.visibility</p:attrName>
                                        </p:attrNameLst>
                                      </p:cBhvr>
                                      <p:to>
                                        <p:strVal val="visible"/>
                                      </p:to>
                                    </p:set>
                                    <p:animEffect transition="in" filter="fade">
                                      <p:cBhvr>
                                        <p:cTn id="50" dur="1000"/>
                                        <p:tgtEl>
                                          <p:spTgt spid="3">
                                            <p:txEl>
                                              <p:pRg st="4" end="4"/>
                                            </p:txEl>
                                          </p:spTgt>
                                        </p:tgtEl>
                                      </p:cBhvr>
                                    </p:animEffect>
                                    <p:anim calcmode="lin" valueType="num">
                                      <p:cBhvr>
                                        <p:cTn id="5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52" dur="1000" fill="hold"/>
                                        <p:tgtEl>
                                          <p:spTgt spid="3">
                                            <p:txEl>
                                              <p:pRg st="4" end="4"/>
                                            </p:txEl>
                                          </p:spTgt>
                                        </p:tgtEl>
                                        <p:attrNameLst>
                                          <p:attrName>ppt_y</p:attrName>
                                        </p:attrNameLst>
                                      </p:cBhvr>
                                      <p:tavLst>
                                        <p:tav tm="0">
                                          <p:val>
                                            <p:strVal val="#ppt_y+.1"/>
                                          </p:val>
                                        </p:tav>
                                        <p:tav tm="100000">
                                          <p:val>
                                            <p:strVal val="#ppt_y"/>
                                          </p:val>
                                        </p:tav>
                                      </p:tavLst>
                                    </p:anim>
                                  </p:childTnLst>
                                </p:cTn>
                              </p:par>
                              <p:par>
                                <p:cTn id="53" presetID="42" presetClass="entr" presetSubtype="0" fill="hold" nodeType="withEffect">
                                  <p:stCondLst>
                                    <p:cond delay="0"/>
                                  </p:stCondLst>
                                  <p:childTnLst>
                                    <p:set>
                                      <p:cBhvr>
                                        <p:cTn id="54" dur="1" fill="hold">
                                          <p:stCondLst>
                                            <p:cond delay="0"/>
                                          </p:stCondLst>
                                        </p:cTn>
                                        <p:tgtEl>
                                          <p:spTgt spid="3">
                                            <p:txEl>
                                              <p:pRg st="5" end="5"/>
                                            </p:txEl>
                                          </p:spTgt>
                                        </p:tgtEl>
                                        <p:attrNameLst>
                                          <p:attrName>style.visibility</p:attrName>
                                        </p:attrNameLst>
                                      </p:cBhvr>
                                      <p:to>
                                        <p:strVal val="visible"/>
                                      </p:to>
                                    </p:set>
                                    <p:animEffect transition="in" filter="fade">
                                      <p:cBhvr>
                                        <p:cTn id="55" dur="1000"/>
                                        <p:tgtEl>
                                          <p:spTgt spid="3">
                                            <p:txEl>
                                              <p:pRg st="5" end="5"/>
                                            </p:txEl>
                                          </p:spTgt>
                                        </p:tgtEl>
                                      </p:cBhvr>
                                    </p:animEffect>
                                    <p:anim calcmode="lin" valueType="num">
                                      <p:cBhvr>
                                        <p:cTn id="5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5" end="5"/>
                                            </p:txEl>
                                          </p:spTgt>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3">
                                            <p:txEl>
                                              <p:pRg st="6" end="6"/>
                                            </p:txEl>
                                          </p:spTgt>
                                        </p:tgtEl>
                                        <p:attrNameLst>
                                          <p:attrName>style.visibility</p:attrName>
                                        </p:attrNameLst>
                                      </p:cBhvr>
                                      <p:to>
                                        <p:strVal val="visible"/>
                                      </p:to>
                                    </p:set>
                                    <p:animEffect transition="in" filter="fade">
                                      <p:cBhvr>
                                        <p:cTn id="60" dur="1000"/>
                                        <p:tgtEl>
                                          <p:spTgt spid="3">
                                            <p:txEl>
                                              <p:pRg st="6" end="6"/>
                                            </p:txEl>
                                          </p:spTgt>
                                        </p:tgtEl>
                                      </p:cBhvr>
                                    </p:animEffect>
                                    <p:anim calcmode="lin" valueType="num">
                                      <p:cBhvr>
                                        <p:cTn id="61"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62" dur="1000" fill="hold"/>
                                        <p:tgtEl>
                                          <p:spTgt spid="3">
                                            <p:txEl>
                                              <p:pRg st="6" end="6"/>
                                            </p:txEl>
                                          </p:spTgt>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3">
                                            <p:txEl>
                                              <p:pRg st="7" end="7"/>
                                            </p:txEl>
                                          </p:spTgt>
                                        </p:tgtEl>
                                        <p:attrNameLst>
                                          <p:attrName>style.visibility</p:attrName>
                                        </p:attrNameLst>
                                      </p:cBhvr>
                                      <p:to>
                                        <p:strVal val="visible"/>
                                      </p:to>
                                    </p:set>
                                    <p:animEffect transition="in" filter="fade">
                                      <p:cBhvr>
                                        <p:cTn id="65" dur="1000"/>
                                        <p:tgtEl>
                                          <p:spTgt spid="3">
                                            <p:txEl>
                                              <p:pRg st="7" end="7"/>
                                            </p:txEl>
                                          </p:spTgt>
                                        </p:tgtEl>
                                      </p:cBhvr>
                                    </p:animEffect>
                                    <p:anim calcmode="lin" valueType="num">
                                      <p:cBhvr>
                                        <p:cTn id="66"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7"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3D937-C2A1-A91C-B8DF-9D1B6152234D}"/>
              </a:ext>
            </a:extLst>
          </p:cNvPr>
          <p:cNvSpPr>
            <a:spLocks noGrp="1"/>
          </p:cNvSpPr>
          <p:nvPr>
            <p:ph type="title"/>
          </p:nvPr>
        </p:nvSpPr>
        <p:spPr>
          <a:xfrm>
            <a:off x="0" y="1"/>
            <a:ext cx="12192000" cy="829698"/>
          </a:xfrm>
        </p:spPr>
        <p:txBody>
          <a:bodyPr/>
          <a:lstStyle/>
          <a:p>
            <a:pPr algn="ctr"/>
            <a:r>
              <a:rPr lang="en-US" sz="4400" dirty="0">
                <a:latin typeface="Times New Roman" panose="02020603050405020304" pitchFamily="18" charset="0"/>
                <a:cs typeface="Times New Roman" panose="02020603050405020304" pitchFamily="18" charset="0"/>
              </a:rPr>
              <a:t>BUCK BOOST CONVERTER</a:t>
            </a:r>
            <a:endParaRPr lang="en-US" dirty="0"/>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66F829D-B472-3B4A-22D7-EE44796F4B10}"/>
                  </a:ext>
                </a:extLst>
              </p:cNvPr>
              <p:cNvSpPr>
                <a:spLocks noGrp="1"/>
              </p:cNvSpPr>
              <p:nvPr>
                <p:ph sz="half" idx="1"/>
              </p:nvPr>
            </p:nvSpPr>
            <p:spPr>
              <a:xfrm>
                <a:off x="189270" y="1061884"/>
                <a:ext cx="5717575" cy="5427406"/>
              </a:xfrm>
            </p:spPr>
            <p:txBody>
              <a:bodyPr>
                <a:normAutofit/>
              </a:bodyPr>
              <a:lstStyle/>
              <a:p>
                <a:pPr algn="just"/>
                <a:r>
                  <a:rPr lang="en-US" sz="2400" dirty="0">
                    <a:latin typeface="Times New Roman" panose="02020603050405020304" pitchFamily="18" charset="0"/>
                    <a:cs typeface="Times New Roman" panose="02020603050405020304" pitchFamily="18" charset="0"/>
                  </a:rPr>
                  <a:t>Lc=20% of L =1.2  </a:t>
                </a:r>
                <a14:m>
                  <m:oMath xmlns:m="http://schemas.openxmlformats.org/officeDocument/2006/math">
                    <m:r>
                      <a:rPr lang="en-US" sz="2400"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sz="2400" dirty="0">
                    <a:latin typeface="Times New Roman" panose="02020603050405020304" pitchFamily="18" charset="0"/>
                    <a:cs typeface="Times New Roman" panose="02020603050405020304" pitchFamily="18" charset="0"/>
                  </a:rPr>
                  <a:t> 1.17mH =1.404mH</a:t>
                </a:r>
              </a:p>
              <a:p>
                <a:pPr algn="just"/>
                <a:endParaRPr lang="en-US" sz="2400" dirty="0">
                  <a:latin typeface="Times New Roman" panose="02020603050405020304" pitchFamily="18" charset="0"/>
                  <a:cs typeface="Times New Roman" panose="02020603050405020304" pitchFamily="18" charset="0"/>
                </a:endParaRPr>
              </a:p>
              <a:p>
                <a:pPr algn="just"/>
                <a14:m>
                  <m:oMath xmlns:m="http://schemas.openxmlformats.org/officeDocument/2006/math">
                    <m:r>
                      <m:rPr>
                        <m:sty m:val="p"/>
                      </m:rPr>
                      <a:rPr lang="en-US" sz="2400" dirty="0" smtClean="0">
                        <a:latin typeface="Cambria Math" panose="02040503050406030204" pitchFamily="18" charset="0"/>
                      </a:rPr>
                      <m:t>Δ</m:t>
                    </m:r>
                    <m:sSub>
                      <m:sSubPr>
                        <m:ctrlPr>
                          <a:rPr lang="en-US" sz="2400" i="1" dirty="0" smtClean="0">
                            <a:solidFill>
                              <a:srgbClr val="836967"/>
                            </a:solidFill>
                            <a:latin typeface="Cambria Math" panose="02040503050406030204" pitchFamily="18" charset="0"/>
                          </a:rPr>
                        </m:ctrlPr>
                      </m:sSubPr>
                      <m:e>
                        <m:r>
                          <a:rPr lang="en-US" sz="2400" i="1" dirty="0" smtClean="0">
                            <a:latin typeface="Cambria Math" panose="02040503050406030204" pitchFamily="18" charset="0"/>
                          </a:rPr>
                          <m:t>𝑣</m:t>
                        </m:r>
                      </m:e>
                      <m:sub>
                        <m:r>
                          <a:rPr lang="en-US" sz="2400" i="1" dirty="0" smtClean="0">
                            <a:latin typeface="Cambria Math" panose="02040503050406030204" pitchFamily="18" charset="0"/>
                          </a:rPr>
                          <m:t>𝐶</m:t>
                        </m:r>
                      </m:sub>
                    </m:sSub>
                    <m:r>
                      <a:rPr lang="en-US" sz="2400" i="0" dirty="0" smtClean="0">
                        <a:latin typeface="Cambria Math" panose="02040503050406030204" pitchFamily="18" charset="0"/>
                      </a:rPr>
                      <m:t>=</m:t>
                    </m:r>
                    <m:f>
                      <m:fPr>
                        <m:ctrlPr>
                          <a:rPr lang="en-US" sz="2400" i="1" dirty="0" smtClean="0">
                            <a:solidFill>
                              <a:srgbClr val="836967"/>
                            </a:solidFill>
                            <a:latin typeface="Cambria Math" panose="02040503050406030204" pitchFamily="18" charset="0"/>
                          </a:rPr>
                        </m:ctrlPr>
                      </m:fPr>
                      <m:num>
                        <m:sSub>
                          <m:sSubPr>
                            <m:ctrlPr>
                              <a:rPr lang="en-US" sz="2400" i="1" dirty="0" smtClean="0">
                                <a:solidFill>
                                  <a:srgbClr val="836967"/>
                                </a:solidFill>
                                <a:latin typeface="Cambria Math" panose="02040503050406030204" pitchFamily="18" charset="0"/>
                              </a:rPr>
                            </m:ctrlPr>
                          </m:sSubPr>
                          <m:e>
                            <m:r>
                              <a:rPr lang="en-US" sz="2400" i="1" dirty="0" smtClean="0">
                                <a:latin typeface="Cambria Math" panose="02040503050406030204" pitchFamily="18" charset="0"/>
                              </a:rPr>
                              <m:t>𝐼</m:t>
                            </m:r>
                          </m:e>
                          <m:sub>
                            <m:r>
                              <a:rPr lang="en-US" sz="2400" i="0" dirty="0" smtClean="0">
                                <a:latin typeface="Cambria Math" panose="02040503050406030204" pitchFamily="18" charset="0"/>
                              </a:rPr>
                              <m:t>0</m:t>
                            </m:r>
                          </m:sub>
                        </m:sSub>
                        <m:r>
                          <a:rPr lang="en-US" sz="2400" i="1" dirty="0" smtClean="0">
                            <a:latin typeface="Cambria Math" panose="02040503050406030204" pitchFamily="18" charset="0"/>
                          </a:rPr>
                          <m:t>𝐷</m:t>
                        </m:r>
                      </m:num>
                      <m:den>
                        <m:r>
                          <a:rPr lang="en-US" sz="2400" i="1" dirty="0" smtClean="0">
                            <a:latin typeface="Cambria Math" panose="02040503050406030204" pitchFamily="18" charset="0"/>
                          </a:rPr>
                          <m:t>𝑓</m:t>
                        </m:r>
                        <m:r>
                          <a:rPr lang="en-US" sz="2400" b="0" i="1" dirty="0" smtClean="0">
                            <a:latin typeface="Cambria Math" panose="02040503050406030204" pitchFamily="18" charset="0"/>
                          </a:rPr>
                          <m:t>𝐶</m:t>
                        </m:r>
                      </m:den>
                    </m:f>
                    <m:r>
                      <a:rPr lang="en-US" sz="2400" i="0" dirty="0" smtClean="0">
                        <a:latin typeface="Cambria Math" panose="02040503050406030204" pitchFamily="18" charset="0"/>
                      </a:rPr>
                      <m:t>=</m:t>
                    </m:r>
                    <m:f>
                      <m:fPr>
                        <m:ctrlPr>
                          <a:rPr lang="en-US" sz="2400" i="1" dirty="0" smtClean="0">
                            <a:solidFill>
                              <a:srgbClr val="836967"/>
                            </a:solidFill>
                            <a:latin typeface="Cambria Math" panose="02040503050406030204" pitchFamily="18" charset="0"/>
                          </a:rPr>
                        </m:ctrlPr>
                      </m:fPr>
                      <m:num>
                        <m:r>
                          <a:rPr lang="en-US" sz="2400" i="0" dirty="0" smtClean="0">
                            <a:latin typeface="Cambria Math" panose="02040503050406030204" pitchFamily="18" charset="0"/>
                          </a:rPr>
                          <m:t>77.</m:t>
                        </m:r>
                        <m:r>
                          <a:rPr lang="en-IN" sz="2400" b="0" i="0" dirty="0" smtClean="0">
                            <a:latin typeface="Cambria Math" panose="02040503050406030204" pitchFamily="18" charset="0"/>
                          </a:rPr>
                          <m:t>4</m:t>
                        </m:r>
                        <m:r>
                          <a:rPr lang="en-US" sz="2400" i="0" dirty="0" smtClean="0">
                            <a:latin typeface="Cambria Math" panose="02040503050406030204" pitchFamily="18" charset="0"/>
                          </a:rPr>
                          <m:t>×0⋅492</m:t>
                        </m:r>
                      </m:num>
                      <m:den>
                        <m:r>
                          <a:rPr lang="en-US" sz="2400" i="0" dirty="0" smtClean="0">
                            <a:latin typeface="Cambria Math" panose="02040503050406030204" pitchFamily="18" charset="0"/>
                          </a:rPr>
                          <m:t>10×</m:t>
                        </m:r>
                        <m:r>
                          <a:rPr lang="en-US" sz="2400" b="0" i="1" dirty="0" smtClean="0">
                            <a:latin typeface="Cambria Math" panose="02040503050406030204" pitchFamily="18" charset="0"/>
                          </a:rPr>
                          <m:t>𝐶</m:t>
                        </m:r>
                      </m:den>
                    </m:f>
                    <m:r>
                      <a:rPr lang="en-US" sz="2400" i="0" dirty="0" smtClean="0">
                        <a:latin typeface="Cambria Math" panose="02040503050406030204" pitchFamily="18" charset="0"/>
                      </a:rPr>
                      <m:t>×</m:t>
                    </m:r>
                    <m:sSup>
                      <m:sSupPr>
                        <m:ctrlPr>
                          <a:rPr lang="en-US" sz="2400" i="1" dirty="0" smtClean="0">
                            <a:solidFill>
                              <a:srgbClr val="836967"/>
                            </a:solidFill>
                            <a:latin typeface="Cambria Math" panose="02040503050406030204" pitchFamily="18" charset="0"/>
                          </a:rPr>
                        </m:ctrlPr>
                      </m:sSupPr>
                      <m:e>
                        <m:r>
                          <a:rPr lang="en-US" sz="2400" i="0" dirty="0" smtClean="0">
                            <a:latin typeface="Cambria Math" panose="02040503050406030204" pitchFamily="18" charset="0"/>
                          </a:rPr>
                          <m:t>10</m:t>
                        </m:r>
                      </m:e>
                      <m:sup>
                        <m:r>
                          <a:rPr lang="en-US" sz="2400" i="0" dirty="0" smtClean="0">
                            <a:latin typeface="Cambria Math" panose="02040503050406030204" pitchFamily="18" charset="0"/>
                          </a:rPr>
                          <m:t>−3</m:t>
                        </m:r>
                      </m:sup>
                    </m:sSup>
                  </m:oMath>
                </a14:m>
                <a:endParaRPr lang="en-US" sz="2400" dirty="0">
                  <a:latin typeface="Times New Roman" panose="02020603050405020304" pitchFamily="18" charset="0"/>
                  <a:cs typeface="Times New Roman" panose="02020603050405020304" pitchFamily="18" charset="0"/>
                </a:endParaRPr>
              </a:p>
              <a:p>
                <a:pPr algn="just"/>
                <a:endParaRPr lang="en-US" sz="2400" i="1"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C</a:t>
                </a:r>
                <a14:m>
                  <m:oMath xmlns:m="http://schemas.openxmlformats.org/officeDocument/2006/math">
                    <m:r>
                      <a:rPr lang="en-US" sz="2400" i="0" dirty="0" smtClean="0">
                        <a:latin typeface="Cambria Math" panose="02040503050406030204" pitchFamily="18" charset="0"/>
                      </a:rPr>
                      <m:t>=</m:t>
                    </m:r>
                    <m:f>
                      <m:fPr>
                        <m:ctrlPr>
                          <a:rPr lang="en-US" sz="2400" i="1" dirty="0" smtClean="0">
                            <a:solidFill>
                              <a:srgbClr val="836967"/>
                            </a:solidFill>
                            <a:latin typeface="Cambria Math" panose="02040503050406030204" pitchFamily="18" charset="0"/>
                          </a:rPr>
                        </m:ctrlPr>
                      </m:fPr>
                      <m:num>
                        <m:r>
                          <a:rPr lang="en-US" sz="2400" i="0" dirty="0" smtClean="0">
                            <a:latin typeface="Cambria Math" panose="02040503050406030204" pitchFamily="18" charset="0"/>
                          </a:rPr>
                          <m:t>77.</m:t>
                        </m:r>
                        <m:r>
                          <a:rPr lang="en-IN" sz="2400" b="0" i="0" dirty="0" smtClean="0">
                            <a:latin typeface="Cambria Math" panose="02040503050406030204" pitchFamily="18" charset="0"/>
                          </a:rPr>
                          <m:t>4</m:t>
                        </m:r>
                        <m:r>
                          <a:rPr lang="en-US" sz="2400" i="0" dirty="0" smtClean="0">
                            <a:latin typeface="Cambria Math" panose="02040503050406030204" pitchFamily="18" charset="0"/>
                          </a:rPr>
                          <m:t>×0⋅4992</m:t>
                        </m:r>
                      </m:num>
                      <m:den>
                        <m:r>
                          <a:rPr lang="en-US" sz="2400" i="0" dirty="0" smtClean="0">
                            <a:latin typeface="Cambria Math" panose="02040503050406030204" pitchFamily="18" charset="0"/>
                          </a:rPr>
                          <m:t>360</m:t>
                        </m:r>
                      </m:den>
                    </m:f>
                    <m:r>
                      <a:rPr lang="en-US" sz="2400" i="0" dirty="0" smtClean="0">
                        <a:latin typeface="Cambria Math" panose="02040503050406030204" pitchFamily="18" charset="0"/>
                      </a:rPr>
                      <m:t>×</m:t>
                    </m:r>
                    <m:sSup>
                      <m:sSupPr>
                        <m:ctrlPr>
                          <a:rPr lang="en-US" sz="2400" i="1" dirty="0" smtClean="0">
                            <a:solidFill>
                              <a:srgbClr val="836967"/>
                            </a:solidFill>
                            <a:latin typeface="Cambria Math" panose="02040503050406030204" pitchFamily="18" charset="0"/>
                          </a:rPr>
                        </m:ctrlPr>
                      </m:sSupPr>
                      <m:e>
                        <m:r>
                          <a:rPr lang="en-US" sz="2400" i="0" dirty="0" smtClean="0">
                            <a:latin typeface="Cambria Math" panose="02040503050406030204" pitchFamily="18" charset="0"/>
                          </a:rPr>
                          <m:t>10</m:t>
                        </m:r>
                      </m:e>
                      <m:sup>
                        <m:r>
                          <a:rPr lang="en-US" sz="2400" i="0" dirty="0" smtClean="0">
                            <a:latin typeface="Cambria Math" panose="02040503050406030204" pitchFamily="18" charset="0"/>
                          </a:rPr>
                          <m:t>−3</m:t>
                        </m:r>
                      </m:sup>
                    </m:sSup>
                    <m:r>
                      <a:rPr lang="en-US" sz="2400" i="0" dirty="0" smtClean="0">
                        <a:latin typeface="Cambria Math" panose="02040503050406030204" pitchFamily="18" charset="0"/>
                      </a:rPr>
                      <m:t>=105</m:t>
                    </m:r>
                    <m:r>
                      <a:rPr lang="en-US" sz="2400" i="1" dirty="0" smtClean="0">
                        <a:latin typeface="Cambria Math" panose="02040503050406030204" pitchFamily="18" charset="0"/>
                      </a:rPr>
                      <m:t>𝜇</m:t>
                    </m:r>
                    <m:r>
                      <a:rPr lang="en-US" sz="2400" b="0" i="1" dirty="0" smtClean="0">
                        <a:latin typeface="Cambria Math" panose="02040503050406030204" pitchFamily="18" charset="0"/>
                      </a:rPr>
                      <m:t>𝐹</m:t>
                    </m:r>
                  </m:oMath>
                </a14:m>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C =105 </a:t>
                </a:r>
                <a14:m>
                  <m:oMath xmlns:m="http://schemas.openxmlformats.org/officeDocument/2006/math">
                    <m:r>
                      <a:rPr lang="en-US" sz="2400" i="1" dirty="0" smtClean="0">
                        <a:latin typeface="Cambria Math" panose="02040503050406030204" pitchFamily="18" charset="0"/>
                      </a:rPr>
                      <m:t>𝜇</m:t>
                    </m:r>
                    <m:r>
                      <a:rPr lang="en-US" sz="2400" b="0" i="1" dirty="0" smtClean="0">
                        <a:latin typeface="Cambria Math" panose="02040503050406030204" pitchFamily="18" charset="0"/>
                      </a:rPr>
                      <m:t>𝐹</m:t>
                    </m:r>
                  </m:oMath>
                </a14:m>
                <a:endParaRPr lang="en-US" sz="2400" dirty="0">
                  <a:latin typeface="Times New Roman" panose="02020603050405020304" pitchFamily="18" charset="0"/>
                  <a:cs typeface="Times New Roman" panose="02020603050405020304" pitchFamily="18" charset="0"/>
                </a:endParaRPr>
              </a:p>
              <a:p>
                <a:pPr algn="just"/>
                <a14:m>
                  <m:oMath xmlns:m="http://schemas.openxmlformats.org/officeDocument/2006/math">
                    <m:r>
                      <a:rPr lang="en-US" sz="2400" i="1" smtClean="0">
                        <a:latin typeface="Cambria Math" panose="02040503050406030204" pitchFamily="18" charset="0"/>
                      </a:rPr>
                      <m:t>𝑅</m:t>
                    </m:r>
                    <m:r>
                      <a:rPr lang="en-US" sz="2400" i="1" smtClean="0">
                        <a:latin typeface="Cambria Math" panose="02040503050406030204" pitchFamily="18" charset="0"/>
                      </a:rPr>
                      <m:t>=</m:t>
                    </m:r>
                    <m:f>
                      <m:fPr>
                        <m:ctrlPr>
                          <a:rPr lang="en-US" sz="2400" i="1" smtClean="0">
                            <a:solidFill>
                              <a:srgbClr val="836967"/>
                            </a:solidFill>
                            <a:latin typeface="Cambria Math" panose="02040503050406030204" pitchFamily="18" charset="0"/>
                          </a:rPr>
                        </m:ctrlPr>
                      </m:fPr>
                      <m:num>
                        <m:sSub>
                          <m:sSubPr>
                            <m:ctrlPr>
                              <a:rPr lang="en-US" sz="2400" i="1" smtClean="0">
                                <a:solidFill>
                                  <a:srgbClr val="836967"/>
                                </a:solidFill>
                                <a:latin typeface="Cambria Math" panose="02040503050406030204" pitchFamily="18" charset="0"/>
                              </a:rPr>
                            </m:ctrlPr>
                          </m:sSubPr>
                          <m:e>
                            <m:r>
                              <a:rPr lang="en-US" sz="2400" i="1" smtClean="0">
                                <a:latin typeface="Cambria Math" panose="02040503050406030204" pitchFamily="18" charset="0"/>
                              </a:rPr>
                              <m:t>𝑣</m:t>
                            </m:r>
                          </m:e>
                          <m:sub>
                            <m:r>
                              <a:rPr lang="en-US" sz="2400" i="1" smtClean="0">
                                <a:latin typeface="Cambria Math" panose="02040503050406030204" pitchFamily="18" charset="0"/>
                              </a:rPr>
                              <m:t>0</m:t>
                            </m:r>
                          </m:sub>
                        </m:sSub>
                      </m:num>
                      <m:den>
                        <m:sSub>
                          <m:sSubPr>
                            <m:ctrlPr>
                              <a:rPr lang="en-US" sz="2400" i="1" smtClean="0">
                                <a:solidFill>
                                  <a:srgbClr val="836967"/>
                                </a:solidFill>
                                <a:latin typeface="Cambria Math" panose="02040503050406030204" pitchFamily="18" charset="0"/>
                              </a:rPr>
                            </m:ctrlPr>
                          </m:sSubPr>
                          <m:e>
                            <m:r>
                              <a:rPr lang="en-US" sz="2400" i="1" smtClean="0">
                                <a:latin typeface="Cambria Math" panose="02040503050406030204" pitchFamily="18" charset="0"/>
                              </a:rPr>
                              <m:t>𝐼</m:t>
                            </m:r>
                          </m:e>
                          <m:sub>
                            <m:r>
                              <a:rPr lang="en-US" sz="2400" i="1" smtClean="0">
                                <a:latin typeface="Cambria Math" panose="02040503050406030204" pitchFamily="18" charset="0"/>
                              </a:rPr>
                              <m:t>0</m:t>
                            </m:r>
                          </m:sub>
                        </m:sSub>
                      </m:den>
                    </m:f>
                    <m:r>
                      <a:rPr lang="en-US" sz="2400" i="1" smtClean="0">
                        <a:latin typeface="Cambria Math" panose="02040503050406030204" pitchFamily="18" charset="0"/>
                      </a:rPr>
                      <m:t>=</m:t>
                    </m:r>
                    <m:f>
                      <m:fPr>
                        <m:ctrlPr>
                          <a:rPr lang="en-US" sz="2400" i="1" smtClean="0">
                            <a:solidFill>
                              <a:srgbClr val="836967"/>
                            </a:solidFill>
                            <a:latin typeface="Cambria Math" panose="02040503050406030204" pitchFamily="18" charset="0"/>
                          </a:rPr>
                        </m:ctrlPr>
                      </m:fPr>
                      <m:num>
                        <m:r>
                          <a:rPr lang="en-US" sz="2400" i="1" smtClean="0">
                            <a:latin typeface="Cambria Math" panose="02040503050406030204" pitchFamily="18" charset="0"/>
                          </a:rPr>
                          <m:t>360</m:t>
                        </m:r>
                      </m:num>
                      <m:den>
                        <m:r>
                          <a:rPr lang="en-US" sz="2400" i="1" smtClean="0">
                            <a:latin typeface="Cambria Math" panose="02040503050406030204" pitchFamily="18" charset="0"/>
                          </a:rPr>
                          <m:t>77⋅2</m:t>
                        </m:r>
                      </m:den>
                    </m:f>
                    <m:r>
                      <a:rPr lang="en-US" sz="2400" i="1" smtClean="0">
                        <a:latin typeface="Cambria Math" panose="02040503050406030204" pitchFamily="18" charset="0"/>
                      </a:rPr>
                      <m:t>=4⋅66</m:t>
                    </m:r>
                    <m:r>
                      <a:rPr lang="en-US" sz="2400" i="1" smtClean="0">
                        <a:latin typeface="Cambria Math" panose="02040503050406030204" pitchFamily="18" charset="0"/>
                      </a:rPr>
                      <m:t>𝛺</m:t>
                    </m:r>
                  </m:oMath>
                </a14:m>
                <a:endParaRPr lang="en-US" sz="2400" dirty="0">
                  <a:latin typeface="Times New Roman" panose="02020603050405020304" pitchFamily="18" charset="0"/>
                  <a:cs typeface="Times New Roman" panose="02020603050405020304" pitchFamily="18" charset="0"/>
                </a:endParaRPr>
              </a:p>
            </p:txBody>
          </p:sp>
        </mc:Choice>
        <mc:Fallback xmlns="">
          <p:sp>
            <p:nvSpPr>
              <p:cNvPr id="4" name="Content Placeholder 3">
                <a:extLst>
                  <a:ext uri="{FF2B5EF4-FFF2-40B4-BE49-F238E27FC236}">
                    <a16:creationId xmlns:a16="http://schemas.microsoft.com/office/drawing/2014/main" id="{A66F829D-B472-3B4A-22D7-EE44796F4B10}"/>
                  </a:ext>
                </a:extLst>
              </p:cNvPr>
              <p:cNvSpPr>
                <a:spLocks noGrp="1" noRot="1" noChangeAspect="1" noMove="1" noResize="1" noEditPoints="1" noAdjustHandles="1" noChangeArrowheads="1" noChangeShapeType="1" noTextEdit="1"/>
              </p:cNvSpPr>
              <p:nvPr>
                <p:ph sz="half" idx="1"/>
              </p:nvPr>
            </p:nvSpPr>
            <p:spPr>
              <a:xfrm>
                <a:off x="189270" y="1061884"/>
                <a:ext cx="5717575" cy="5427406"/>
              </a:xfrm>
              <a:blipFill>
                <a:blip r:embed="rId2"/>
                <a:stretch>
                  <a:fillRect l="-1386" t="-1571"/>
                </a:stretch>
              </a:blipFill>
            </p:spPr>
            <p:txBody>
              <a:bodyPr/>
              <a:lstStyle/>
              <a:p>
                <a:r>
                  <a:rPr lang="en-IN">
                    <a:noFill/>
                  </a:rPr>
                  <a:t> </a:t>
                </a:r>
              </a:p>
            </p:txBody>
          </p:sp>
        </mc:Fallback>
      </mc:AlternateContent>
      <p:sp>
        <p:nvSpPr>
          <p:cNvPr id="5" name="Slide Number Placeholder 4">
            <a:extLst>
              <a:ext uri="{FF2B5EF4-FFF2-40B4-BE49-F238E27FC236}">
                <a16:creationId xmlns:a16="http://schemas.microsoft.com/office/drawing/2014/main" id="{9A91D009-A335-DA75-9EE5-89C156954BFA}"/>
              </a:ext>
            </a:extLst>
          </p:cNvPr>
          <p:cNvSpPr>
            <a:spLocks noGrp="1"/>
          </p:cNvSpPr>
          <p:nvPr>
            <p:ph type="sldNum" sz="quarter" idx="12"/>
          </p:nvPr>
        </p:nvSpPr>
        <p:spPr/>
        <p:txBody>
          <a:bodyPr/>
          <a:lstStyle/>
          <a:p>
            <a:fld id="{E565F29F-F7B3-4EEA-A89D-0174512572C7}" type="slidenum">
              <a:rPr lang="en-US" smtClean="0"/>
              <a:t>16</a:t>
            </a:fld>
            <a:endParaRPr lang="en-US"/>
          </a:p>
        </p:txBody>
      </p:sp>
      <p:pic>
        <p:nvPicPr>
          <p:cNvPr id="6" name="Content Placeholder 4">
            <a:extLst>
              <a:ext uri="{FF2B5EF4-FFF2-40B4-BE49-F238E27FC236}">
                <a16:creationId xmlns:a16="http://schemas.microsoft.com/office/drawing/2014/main" id="{FD6AC92A-BFC6-5C5D-DCB0-75C9ABB228D5}"/>
              </a:ext>
            </a:extLst>
          </p:cNvPr>
          <p:cNvPicPr>
            <a:picLocks noGrp="1" noChangeAspect="1"/>
          </p:cNvPicPr>
          <p:nvPr>
            <p:ph sz="half" idx="2"/>
          </p:nvPr>
        </p:nvPicPr>
        <p:blipFill rotWithShape="1">
          <a:blip r:embed="rId3"/>
          <a:srcRect b="10305"/>
          <a:stretch/>
        </p:blipFill>
        <p:spPr>
          <a:xfrm>
            <a:off x="6400801" y="1160253"/>
            <a:ext cx="5449530" cy="5346289"/>
          </a:xfrm>
          <a:prstGeom prst="rect">
            <a:avLst/>
          </a:prstGeom>
        </p:spPr>
      </p:pic>
    </p:spTree>
    <p:extLst>
      <p:ext uri="{BB962C8B-B14F-4D97-AF65-F5344CB8AC3E}">
        <p14:creationId xmlns:p14="http://schemas.microsoft.com/office/powerpoint/2010/main" val="1195546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0" y="0"/>
            <a:ext cx="12192000" cy="1325563"/>
          </a:xfrm>
        </p:spPr>
        <p:txBody>
          <a:bodyPr>
            <a:normAutofit/>
          </a:bodyPr>
          <a:lstStyle/>
          <a:p>
            <a:pPr algn="ctr"/>
            <a:r>
              <a:rPr lang="en-US" sz="4000" dirty="0">
                <a:latin typeface="Times New Roman" panose="02020603050405020304" pitchFamily="18" charset="0"/>
                <a:cs typeface="Times New Roman" panose="02020603050405020304" pitchFamily="18" charset="0"/>
              </a:rPr>
              <a:t>VOLTAGE AND CURRENT WAVEFORM OF BUCK BOOST CONVERTER</a:t>
            </a:r>
            <a:endParaRPr lang="en-IN" sz="4000" dirty="0"/>
          </a:p>
        </p:txBody>
      </p:sp>
      <p:pic>
        <p:nvPicPr>
          <p:cNvPr id="9" name="Content Placeholder 8"/>
          <p:cNvPicPr>
            <a:picLocks noGrp="1" noChangeAspect="1"/>
          </p:cNvPicPr>
          <p:nvPr>
            <p:ph idx="1"/>
          </p:nvPr>
        </p:nvPicPr>
        <p:blipFill>
          <a:blip r:embed="rId2"/>
          <a:stretch>
            <a:fillRect/>
          </a:stretch>
        </p:blipFill>
        <p:spPr>
          <a:xfrm>
            <a:off x="1073602" y="1342814"/>
            <a:ext cx="10639861" cy="5120957"/>
          </a:xfrm>
          <a:prstGeom prst="rect">
            <a:avLst/>
          </a:prstGeom>
        </p:spPr>
      </p:pic>
      <p:sp>
        <p:nvSpPr>
          <p:cNvPr id="5" name="Slide Number Placeholder 4"/>
          <p:cNvSpPr>
            <a:spLocks noGrp="1"/>
          </p:cNvSpPr>
          <p:nvPr>
            <p:ph type="sldNum" sz="quarter" idx="12"/>
          </p:nvPr>
        </p:nvSpPr>
        <p:spPr/>
        <p:txBody>
          <a:bodyPr/>
          <a:lstStyle/>
          <a:p>
            <a:fld id="{E565F29F-F7B3-4EEA-A89D-0174512572C7}" type="slidenum">
              <a:rPr lang="en-US" smtClean="0"/>
              <a:t>17</a:t>
            </a:fld>
            <a:endParaRPr lang="en-US"/>
          </a:p>
        </p:txBody>
      </p:sp>
      <p:sp>
        <p:nvSpPr>
          <p:cNvPr id="8" name="AutoShape 2" descr="blob:https://web.whatsapp.com/6c67269c-2efe-4722-88ee-dd318f459445"/>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173176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7EBD2-C28E-2840-D812-AF9CE6ED9B97}"/>
              </a:ext>
            </a:extLst>
          </p:cNvPr>
          <p:cNvSpPr>
            <a:spLocks noGrp="1"/>
          </p:cNvSpPr>
          <p:nvPr>
            <p:ph type="title"/>
          </p:nvPr>
        </p:nvSpPr>
        <p:spPr>
          <a:xfrm>
            <a:off x="0" y="2"/>
            <a:ext cx="12192000" cy="796412"/>
          </a:xfrm>
        </p:spPr>
        <p:txBody>
          <a:bodyPr/>
          <a:lstStyle/>
          <a:p>
            <a:pPr algn="ctr"/>
            <a:r>
              <a:rPr lang="en-US" dirty="0">
                <a:latin typeface="Times New Roman" panose="02020603050405020304" pitchFamily="18" charset="0"/>
                <a:cs typeface="Times New Roman" panose="02020603050405020304" pitchFamily="18" charset="0"/>
              </a:rPr>
              <a:t>DESIGN OF 3 PHASE  RECTIFIER</a:t>
            </a:r>
          </a:p>
        </p:txBody>
      </p:sp>
      <mc:AlternateContent xmlns:mc="http://schemas.openxmlformats.org/markup-compatibility/2006" xmlns:a14="http://schemas.microsoft.com/office/drawing/2010/main">
        <mc:Choice Requires="a14">
          <p:sp>
            <p:nvSpPr>
              <p:cNvPr id="8" name="Content Placeholder 7">
                <a:extLst>
                  <a:ext uri="{FF2B5EF4-FFF2-40B4-BE49-F238E27FC236}">
                    <a16:creationId xmlns:a16="http://schemas.microsoft.com/office/drawing/2014/main" id="{9A66F297-A7D2-F132-DBA0-57EBA388DDD3}"/>
                  </a:ext>
                </a:extLst>
              </p:cNvPr>
              <p:cNvSpPr>
                <a:spLocks noGrp="1"/>
              </p:cNvSpPr>
              <p:nvPr>
                <p:ph sz="half" idx="1"/>
              </p:nvPr>
            </p:nvSpPr>
            <p:spPr>
              <a:xfrm>
                <a:off x="-1" y="796413"/>
                <a:ext cx="6356555" cy="6061585"/>
              </a:xfrm>
            </p:spPr>
            <p:txBody>
              <a:bodyPr/>
              <a:lstStyle/>
              <a:p>
                <a:r>
                  <a:rPr lang="en-US" dirty="0"/>
                  <a:t> </a:t>
                </a:r>
                <a:r>
                  <a:rPr lang="en-US" sz="2200" dirty="0">
                    <a:solidFill>
                      <a:srgbClr val="4D5156"/>
                    </a:solidFill>
                    <a:latin typeface="Times New Roman" panose="02020603050405020304" pitchFamily="18" charset="0"/>
                    <a:cs typeface="Times New Roman" panose="02020603050405020304" pitchFamily="18" charset="0"/>
                  </a:rPr>
                  <a:t>L</a:t>
                </a:r>
                <a14:m>
                  <m:oMath xmlns:m="http://schemas.openxmlformats.org/officeDocument/2006/math">
                    <m:r>
                      <a:rPr lang="en-US" sz="2200" b="0" i="0" dirty="0" smtClean="0">
                        <a:solidFill>
                          <a:srgbClr val="4D5156"/>
                        </a:solidFill>
                        <a:effectLst/>
                        <a:latin typeface="Cambria Math" panose="02040503050406030204" pitchFamily="18" charset="0"/>
                      </a:rPr>
                      <m:t>=</m:t>
                    </m:r>
                    <m:f>
                      <m:fPr>
                        <m:ctrlPr>
                          <a:rPr lang="en-US" sz="2200" b="0" i="1" dirty="0">
                            <a:solidFill>
                              <a:srgbClr val="4D5156"/>
                            </a:solidFill>
                            <a:effectLst/>
                            <a:latin typeface="Cambria Math" panose="02040503050406030204" pitchFamily="18" charset="0"/>
                          </a:rPr>
                        </m:ctrlPr>
                      </m:fPr>
                      <m:num>
                        <m:r>
                          <a:rPr lang="en-US" sz="2200" b="0" i="0" dirty="0">
                            <a:solidFill>
                              <a:srgbClr val="4D5156"/>
                            </a:solidFill>
                            <a:effectLst/>
                            <a:latin typeface="Cambria Math" panose="02040503050406030204" pitchFamily="18" charset="0"/>
                          </a:rPr>
                          <m:t>0.013</m:t>
                        </m:r>
                      </m:num>
                      <m:den>
                        <m:r>
                          <a:rPr lang="en-US" sz="2200" b="0" i="0" dirty="0">
                            <a:solidFill>
                              <a:srgbClr val="4D5156"/>
                            </a:solidFill>
                            <a:effectLst/>
                            <a:latin typeface="Cambria Math" panose="02040503050406030204" pitchFamily="18" charset="0"/>
                          </a:rPr>
                          <m:t>2</m:t>
                        </m:r>
                        <m:r>
                          <a:rPr lang="en-US" sz="2200" b="0" i="0" dirty="0">
                            <a:solidFill>
                              <a:srgbClr val="4D5156"/>
                            </a:solidFill>
                            <a:effectLst/>
                            <a:latin typeface="Cambria Math" panose="02040503050406030204" pitchFamily="18" charset="0"/>
                          </a:rPr>
                          <m:t>𝜋</m:t>
                        </m:r>
                        <m:r>
                          <a:rPr lang="en-US" sz="2200" b="0" i="0" dirty="0">
                            <a:solidFill>
                              <a:srgbClr val="4D5156"/>
                            </a:solidFill>
                            <a:effectLst/>
                            <a:latin typeface="Cambria Math" panose="02040503050406030204" pitchFamily="18" charset="0"/>
                          </a:rPr>
                          <m:t>𝑓</m:t>
                        </m:r>
                        <m:r>
                          <a:rPr lang="en-US" sz="2200" b="0" i="0" dirty="0">
                            <a:solidFill>
                              <a:srgbClr val="4D5156"/>
                            </a:solidFill>
                            <a:effectLst/>
                            <a:latin typeface="Cambria Math" panose="02040503050406030204" pitchFamily="18" charset="0"/>
                          </a:rPr>
                          <m:t>⋅</m:t>
                        </m:r>
                        <m:sSub>
                          <m:sSubPr>
                            <m:ctrlPr>
                              <a:rPr lang="en-US" sz="2200" b="0" i="1" dirty="0">
                                <a:solidFill>
                                  <a:srgbClr val="4D5156"/>
                                </a:solidFill>
                                <a:effectLst/>
                                <a:latin typeface="Cambria Math" panose="02040503050406030204" pitchFamily="18" charset="0"/>
                              </a:rPr>
                            </m:ctrlPr>
                          </m:sSubPr>
                          <m:e>
                            <m:r>
                              <a:rPr lang="en-US" sz="2200" b="0" i="0" dirty="0">
                                <a:solidFill>
                                  <a:srgbClr val="4D5156"/>
                                </a:solidFill>
                                <a:effectLst/>
                                <a:latin typeface="Cambria Math" panose="02040503050406030204" pitchFamily="18" charset="0"/>
                              </a:rPr>
                              <m:t>𝑖</m:t>
                            </m:r>
                          </m:e>
                          <m:sub>
                            <m:r>
                              <a:rPr lang="en-US" sz="2200" b="0" i="0" dirty="0">
                                <a:solidFill>
                                  <a:srgbClr val="4D5156"/>
                                </a:solidFill>
                                <a:effectLst/>
                                <a:latin typeface="Cambria Math" panose="02040503050406030204" pitchFamily="18" charset="0"/>
                              </a:rPr>
                              <m:t>𝑐</m:t>
                            </m:r>
                            <m:sSub>
                              <m:sSubPr>
                                <m:ctrlPr>
                                  <a:rPr lang="en-US" sz="2200" b="0" i="1" dirty="0">
                                    <a:solidFill>
                                      <a:srgbClr val="4D5156"/>
                                    </a:solidFill>
                                    <a:effectLst/>
                                    <a:latin typeface="Cambria Math" panose="02040503050406030204" pitchFamily="18" charset="0"/>
                                  </a:rPr>
                                </m:ctrlPr>
                              </m:sSubPr>
                              <m:e>
                                <m:r>
                                  <a:rPr lang="en-US" sz="2200" b="0" i="0" dirty="0">
                                    <a:solidFill>
                                      <a:srgbClr val="4D5156"/>
                                    </a:solidFill>
                                    <a:effectLst/>
                                    <a:latin typeface="Cambria Math" panose="02040503050406030204" pitchFamily="18" charset="0"/>
                                  </a:rPr>
                                  <m:t>𝑟</m:t>
                                </m:r>
                              </m:e>
                              <m:sub>
                                <m:r>
                                  <a:rPr lang="en-US" sz="2200" b="0" i="0" dirty="0">
                                    <a:solidFill>
                                      <a:srgbClr val="4D5156"/>
                                    </a:solidFill>
                                    <a:effectLst/>
                                    <a:latin typeface="Cambria Math" panose="02040503050406030204" pitchFamily="18" charset="0"/>
                                  </a:rPr>
                                  <m:t>𝑖</m:t>
                                </m:r>
                              </m:sub>
                            </m:sSub>
                          </m:sub>
                        </m:sSub>
                      </m:den>
                    </m:f>
                  </m:oMath>
                </a14:m>
                <a:r>
                  <a:rPr lang="en-US" sz="2200" b="0" i="0" dirty="0">
                    <a:solidFill>
                      <a:srgbClr val="4D5156"/>
                    </a:solidFill>
                    <a:effectLst/>
                    <a:latin typeface="Times New Roman" panose="02020603050405020304" pitchFamily="18" charset="0"/>
                    <a:cs typeface="Times New Roman" panose="02020603050405020304" pitchFamily="18" charset="0"/>
                  </a:rPr>
                  <a:t> </a:t>
                </a:r>
                <a:r>
                  <a:rPr lang="en-US" b="0" i="0" dirty="0">
                    <a:effectLst/>
                    <a:latin typeface="Times New Roman" panose="02020603050405020304" pitchFamily="18" charset="0"/>
                    <a:cs typeface="Times New Roman" panose="02020603050405020304" pitchFamily="18" charset="0"/>
                  </a:rPr>
                  <a:t>V</a:t>
                </a:r>
                <a:r>
                  <a:rPr lang="en-US" sz="2200" b="0" i="0" dirty="0">
                    <a:effectLst/>
                    <a:latin typeface="Times New Roman" panose="02020603050405020304" pitchFamily="18" charset="0"/>
                    <a:cs typeface="Times New Roman" panose="02020603050405020304" pitchFamily="18" charset="0"/>
                  </a:rPr>
                  <a:t>lmax</a:t>
                </a:r>
                <a:endParaRPr lang="en-US" dirty="0">
                  <a:solidFill>
                    <a:srgbClr val="4D5156"/>
                  </a:solidFill>
                  <a:latin typeface="Times New Roman" panose="02020603050405020304" pitchFamily="18" charset="0"/>
                  <a:cs typeface="Times New Roman" panose="02020603050405020304" pitchFamily="18" charset="0"/>
                </a:endParaRPr>
              </a:p>
              <a:p>
                <a:r>
                  <a:rPr lang="en-US" dirty="0" err="1">
                    <a:solidFill>
                      <a:srgbClr val="4D5156"/>
                    </a:solidFill>
                    <a:latin typeface="Times New Roman" panose="02020603050405020304" pitchFamily="18" charset="0"/>
                    <a:cs typeface="Times New Roman" panose="02020603050405020304" pitchFamily="18" charset="0"/>
                  </a:rPr>
                  <a:t>i</a:t>
                </a:r>
                <a:r>
                  <a:rPr lang="en-US" sz="1600" b="0" i="0" dirty="0" err="1">
                    <a:solidFill>
                      <a:srgbClr val="4D5156"/>
                    </a:solidFill>
                    <a:effectLst/>
                    <a:latin typeface="Times New Roman" panose="02020603050405020304" pitchFamily="18" charset="0"/>
                    <a:cs typeface="Times New Roman" panose="02020603050405020304" pitchFamily="18" charset="0"/>
                  </a:rPr>
                  <a:t>crit</a:t>
                </a:r>
                <a:r>
                  <a:rPr lang="en-US" sz="2200" b="0" i="0" dirty="0">
                    <a:solidFill>
                      <a:srgbClr val="4D5156"/>
                    </a:solidFill>
                    <a:effectLst/>
                    <a:latin typeface="Times New Roman" panose="02020603050405020304" pitchFamily="18" charset="0"/>
                    <a:cs typeface="Times New Roman" panose="02020603050405020304" pitchFamily="18" charset="0"/>
                  </a:rPr>
                  <a:t>=</a:t>
                </a:r>
                <a:r>
                  <a:rPr lang="en-US" b="0" i="0" dirty="0">
                    <a:solidFill>
                      <a:srgbClr val="4D5156"/>
                    </a:solidFill>
                    <a:effectLst/>
                    <a:latin typeface="Times New Roman" panose="02020603050405020304" pitchFamily="18" charset="0"/>
                    <a:cs typeface="Times New Roman" panose="02020603050405020304" pitchFamily="18" charset="0"/>
                  </a:rPr>
                  <a:t>50A ; f=50Hz ; </a:t>
                </a:r>
                <a:r>
                  <a:rPr lang="en-US" b="0" i="0" dirty="0" err="1">
                    <a:solidFill>
                      <a:srgbClr val="4D5156"/>
                    </a:solidFill>
                    <a:effectLst/>
                    <a:latin typeface="Times New Roman" panose="02020603050405020304" pitchFamily="18" charset="0"/>
                    <a:cs typeface="Times New Roman" panose="02020603050405020304" pitchFamily="18" charset="0"/>
                  </a:rPr>
                  <a:t>V</a:t>
                </a:r>
                <a:r>
                  <a:rPr lang="en-US" sz="1600" b="0" i="0" dirty="0" err="1">
                    <a:solidFill>
                      <a:srgbClr val="4D5156"/>
                    </a:solidFill>
                    <a:effectLst/>
                    <a:latin typeface="Times New Roman" panose="02020603050405020304" pitchFamily="18" charset="0"/>
                    <a:cs typeface="Times New Roman" panose="02020603050405020304" pitchFamily="18" charset="0"/>
                  </a:rPr>
                  <a:t>lmax</a:t>
                </a:r>
                <a:r>
                  <a:rPr lang="en-US" b="0" i="0" dirty="0">
                    <a:solidFill>
                      <a:srgbClr val="4D5156"/>
                    </a:solidFill>
                    <a:effectLst/>
                    <a:latin typeface="Times New Roman" panose="02020603050405020304" pitchFamily="18" charset="0"/>
                    <a:cs typeface="Times New Roman" panose="02020603050405020304" pitchFamily="18" charset="0"/>
                  </a:rPr>
                  <a:t>=563V</a:t>
                </a:r>
              </a:p>
              <a:p>
                <a14:m>
                  <m:oMath xmlns:m="http://schemas.openxmlformats.org/officeDocument/2006/math">
                    <m:r>
                      <a:rPr lang="en-US" b="0" i="0" smtClean="0">
                        <a:solidFill>
                          <a:srgbClr val="4D5156"/>
                        </a:solidFill>
                        <a:effectLst/>
                        <a:latin typeface="Cambria Math" panose="02040503050406030204" pitchFamily="18" charset="0"/>
                      </a:rPr>
                      <m:t>𝐿</m:t>
                    </m:r>
                    <m:r>
                      <a:rPr lang="en-US" b="0" i="0" smtClean="0">
                        <a:solidFill>
                          <a:srgbClr val="4D5156"/>
                        </a:solidFill>
                        <a:effectLst/>
                        <a:latin typeface="Cambria Math" panose="02040503050406030204" pitchFamily="18" charset="0"/>
                      </a:rPr>
                      <m:t>=</m:t>
                    </m:r>
                    <m:f>
                      <m:fPr>
                        <m:ctrlPr>
                          <a:rPr lang="en-US" b="0" i="1" smtClean="0">
                            <a:solidFill>
                              <a:srgbClr val="4D5156"/>
                            </a:solidFill>
                            <a:effectLst/>
                            <a:latin typeface="Cambria Math" panose="02040503050406030204" pitchFamily="18" charset="0"/>
                          </a:rPr>
                        </m:ctrlPr>
                      </m:fPr>
                      <m:num>
                        <m:r>
                          <a:rPr lang="en-US" b="0" i="0" smtClean="0">
                            <a:solidFill>
                              <a:srgbClr val="4D5156"/>
                            </a:solidFill>
                            <a:effectLst/>
                            <a:latin typeface="Cambria Math" panose="02040503050406030204" pitchFamily="18" charset="0"/>
                          </a:rPr>
                          <m:t>7⋅345</m:t>
                        </m:r>
                      </m:num>
                      <m:den>
                        <m:r>
                          <a:rPr lang="en-US" b="0" i="0" smtClean="0">
                            <a:solidFill>
                              <a:srgbClr val="4D5156"/>
                            </a:solidFill>
                            <a:effectLst/>
                            <a:latin typeface="Cambria Math" panose="02040503050406030204" pitchFamily="18" charset="0"/>
                          </a:rPr>
                          <m:t>50×2×3⋅14×50</m:t>
                        </m:r>
                      </m:den>
                    </m:f>
                    <m:r>
                      <a:rPr lang="en-US" b="0" i="0" smtClean="0">
                        <a:solidFill>
                          <a:srgbClr val="4D5156"/>
                        </a:solidFill>
                        <a:effectLst/>
                        <a:latin typeface="Cambria Math" panose="02040503050406030204" pitchFamily="18" charset="0"/>
                      </a:rPr>
                      <m:t>=0.000467</m:t>
                    </m:r>
                    <m:r>
                      <m:rPr>
                        <m:sty m:val="p"/>
                      </m:rPr>
                      <a:rPr lang="en-US" b="0" i="0" smtClean="0">
                        <a:solidFill>
                          <a:srgbClr val="4D5156"/>
                        </a:solidFill>
                        <a:effectLst/>
                        <a:latin typeface="Cambria Math" panose="02040503050406030204" pitchFamily="18" charset="0"/>
                      </a:rPr>
                      <m:t>H</m:t>
                    </m:r>
                  </m:oMath>
                </a14:m>
                <a:endParaRPr lang="en-US" b="0" i="0" dirty="0">
                  <a:solidFill>
                    <a:srgbClr val="4D5156"/>
                  </a:solidFill>
                  <a:effectLst/>
                  <a:latin typeface="Times New Roman" panose="02020603050405020304" pitchFamily="18" charset="0"/>
                </a:endParaRPr>
              </a:p>
              <a:p>
                <a:r>
                  <a:rPr lang="en-US" b="0" i="0" dirty="0">
                    <a:solidFill>
                      <a:srgbClr val="4D5156"/>
                    </a:solidFill>
                    <a:effectLst/>
                    <a:latin typeface="Times New Roman" panose="02020603050405020304" pitchFamily="18" charset="0"/>
                    <a:cs typeface="Times New Roman" panose="02020603050405020304" pitchFamily="18" charset="0"/>
                  </a:rPr>
                  <a:t>L=0.467mH</a:t>
                </a:r>
              </a:p>
              <a:p>
                <a14:m>
                  <m:oMath xmlns:m="http://schemas.openxmlformats.org/officeDocument/2006/math">
                    <m:f>
                      <m:fPr>
                        <m:ctrlPr>
                          <a:rPr lang="en-US" b="0" i="1" smtClean="0">
                            <a:solidFill>
                              <a:srgbClr val="4D5156"/>
                            </a:solidFill>
                            <a:effectLst/>
                            <a:latin typeface="Cambria Math" panose="02040503050406030204" pitchFamily="18" charset="0"/>
                          </a:rPr>
                        </m:ctrlPr>
                      </m:fPr>
                      <m:num>
                        <m:r>
                          <m:rPr>
                            <m:sty m:val="p"/>
                          </m:rPr>
                          <a:rPr lang="en-US" b="0" i="0" smtClean="0">
                            <a:solidFill>
                              <a:srgbClr val="4D5156"/>
                            </a:solidFill>
                            <a:effectLst/>
                            <a:latin typeface="Cambria Math" panose="02040503050406030204" pitchFamily="18" charset="0"/>
                          </a:rPr>
                          <m:t>Δ</m:t>
                        </m:r>
                        <m:sSub>
                          <m:sSubPr>
                            <m:ctrlPr>
                              <a:rPr lang="en-US" b="0" i="1" smtClean="0">
                                <a:solidFill>
                                  <a:srgbClr val="4D5156"/>
                                </a:solidFill>
                                <a:effectLst/>
                                <a:latin typeface="Cambria Math" panose="02040503050406030204" pitchFamily="18" charset="0"/>
                              </a:rPr>
                            </m:ctrlPr>
                          </m:sSubPr>
                          <m:e>
                            <m:r>
                              <m:rPr>
                                <m:sty m:val="p"/>
                              </m:rPr>
                              <a:rPr lang="en-US" b="0" i="0" smtClean="0">
                                <a:solidFill>
                                  <a:srgbClr val="4D5156"/>
                                </a:solidFill>
                                <a:effectLst/>
                                <a:latin typeface="Cambria Math" panose="02040503050406030204" pitchFamily="18" charset="0"/>
                              </a:rPr>
                              <m:t>v</m:t>
                            </m:r>
                          </m:e>
                          <m:sub>
                            <m:r>
                              <a:rPr lang="en-US" b="0" i="0" smtClean="0">
                                <a:solidFill>
                                  <a:srgbClr val="4D5156"/>
                                </a:solidFill>
                                <a:effectLst/>
                                <a:latin typeface="Cambria Math" panose="02040503050406030204" pitchFamily="18" charset="0"/>
                              </a:rPr>
                              <m:t>0</m:t>
                            </m:r>
                          </m:sub>
                        </m:sSub>
                      </m:num>
                      <m:den>
                        <m:r>
                          <m:rPr>
                            <m:sty m:val="p"/>
                          </m:rPr>
                          <a:rPr lang="en-US" dirty="0">
                            <a:latin typeface="Cambria Math" panose="02040503050406030204" pitchFamily="18" charset="0"/>
                          </a:rPr>
                          <m:t>Δ</m:t>
                        </m:r>
                        <m:sSub>
                          <m:sSubPr>
                            <m:ctrlPr>
                              <a:rPr lang="en-US" i="1" dirty="0">
                                <a:solidFill>
                                  <a:srgbClr val="836967"/>
                                </a:solidFill>
                                <a:latin typeface="Cambria Math" panose="02040503050406030204" pitchFamily="18" charset="0"/>
                              </a:rPr>
                            </m:ctrlPr>
                          </m:sSubPr>
                          <m:e>
                            <m:r>
                              <m:rPr>
                                <m:sty m:val="p"/>
                              </m:rPr>
                              <a:rPr lang="en-US" dirty="0">
                                <a:solidFill>
                                  <a:srgbClr val="836967"/>
                                </a:solidFill>
                                <a:latin typeface="Cambria Math" panose="02040503050406030204" pitchFamily="18" charset="0"/>
                              </a:rPr>
                              <m:t>v</m:t>
                            </m:r>
                          </m:e>
                          <m:sub>
                            <m:r>
                              <m:rPr>
                                <m:sty m:val="p"/>
                              </m:rPr>
                              <a:rPr lang="en-US" dirty="0">
                                <a:latin typeface="Cambria Math" panose="02040503050406030204" pitchFamily="18" charset="0"/>
                              </a:rPr>
                              <m:t>r</m:t>
                            </m:r>
                          </m:sub>
                        </m:sSub>
                      </m:den>
                    </m:f>
                    <m:r>
                      <a:rPr lang="en-US" b="0" i="0" smtClean="0">
                        <a:solidFill>
                          <a:srgbClr val="4D5156"/>
                        </a:solidFill>
                        <a:effectLst/>
                        <a:latin typeface="Cambria Math" panose="02040503050406030204" pitchFamily="18" charset="0"/>
                      </a:rPr>
                      <m:t>=</m:t>
                    </m:r>
                    <m:sSup>
                      <m:sSupPr>
                        <m:ctrlPr>
                          <a:rPr lang="en-US" b="0" i="1" smtClean="0">
                            <a:solidFill>
                              <a:srgbClr val="4D5156"/>
                            </a:solidFill>
                            <a:effectLst/>
                            <a:latin typeface="Cambria Math" panose="02040503050406030204" pitchFamily="18" charset="0"/>
                          </a:rPr>
                        </m:ctrlPr>
                      </m:sSupPr>
                      <m:e>
                        <m:d>
                          <m:dPr>
                            <m:begChr m:val="["/>
                            <m:endChr m:val="]"/>
                            <m:ctrlPr>
                              <a:rPr lang="en-US" b="0" i="1" smtClean="0">
                                <a:solidFill>
                                  <a:srgbClr val="4D5156"/>
                                </a:solidFill>
                                <a:effectLst/>
                                <a:latin typeface="Cambria Math" panose="02040503050406030204" pitchFamily="18" charset="0"/>
                              </a:rPr>
                            </m:ctrlPr>
                          </m:dPr>
                          <m:e>
                            <m:f>
                              <m:fPr>
                                <m:ctrlPr>
                                  <a:rPr lang="en-US" b="0" i="1" smtClean="0">
                                    <a:solidFill>
                                      <a:srgbClr val="4D5156"/>
                                    </a:solidFill>
                                    <a:effectLst/>
                                    <a:latin typeface="Cambria Math" panose="02040503050406030204" pitchFamily="18" charset="0"/>
                                  </a:rPr>
                                </m:ctrlPr>
                              </m:fPr>
                              <m:num>
                                <m:sSub>
                                  <m:sSubPr>
                                    <m:ctrlPr>
                                      <a:rPr lang="en-US" b="0" i="1" smtClean="0">
                                        <a:solidFill>
                                          <a:srgbClr val="4D5156"/>
                                        </a:solidFill>
                                        <a:effectLst/>
                                        <a:latin typeface="Cambria Math" panose="02040503050406030204" pitchFamily="18" charset="0"/>
                                      </a:rPr>
                                    </m:ctrlPr>
                                  </m:sSubPr>
                                  <m:e>
                                    <m:r>
                                      <a:rPr lang="en-US" b="0" i="0" smtClean="0">
                                        <a:solidFill>
                                          <a:srgbClr val="4D5156"/>
                                        </a:solidFill>
                                        <a:effectLst/>
                                        <a:latin typeface="Cambria Math" panose="02040503050406030204" pitchFamily="18" charset="0"/>
                                      </a:rPr>
                                      <m:t>𝑓</m:t>
                                    </m:r>
                                  </m:e>
                                  <m:sub>
                                    <m:r>
                                      <a:rPr lang="en-US" b="0" i="0" smtClean="0">
                                        <a:solidFill>
                                          <a:srgbClr val="4D5156"/>
                                        </a:solidFill>
                                        <a:effectLst/>
                                        <a:latin typeface="Cambria Math" panose="02040503050406030204" pitchFamily="18" charset="0"/>
                                      </a:rPr>
                                      <m:t>𝐶</m:t>
                                    </m:r>
                                  </m:sub>
                                </m:sSub>
                              </m:num>
                              <m:den>
                                <m:sSub>
                                  <m:sSubPr>
                                    <m:ctrlPr>
                                      <a:rPr lang="en-US" b="0" i="1" smtClean="0">
                                        <a:solidFill>
                                          <a:srgbClr val="4D5156"/>
                                        </a:solidFill>
                                        <a:effectLst/>
                                        <a:latin typeface="Cambria Math" panose="02040503050406030204" pitchFamily="18" charset="0"/>
                                      </a:rPr>
                                    </m:ctrlPr>
                                  </m:sSubPr>
                                  <m:e>
                                    <m:r>
                                      <a:rPr lang="en-US" b="0" i="0" smtClean="0">
                                        <a:solidFill>
                                          <a:srgbClr val="4D5156"/>
                                        </a:solidFill>
                                        <a:effectLst/>
                                        <a:latin typeface="Cambria Math" panose="02040503050406030204" pitchFamily="18" charset="0"/>
                                      </a:rPr>
                                      <m:t>𝑓</m:t>
                                    </m:r>
                                  </m:e>
                                  <m:sub>
                                    <m:r>
                                      <a:rPr lang="en-US" b="0" i="0" smtClean="0">
                                        <a:solidFill>
                                          <a:srgbClr val="4D5156"/>
                                        </a:solidFill>
                                        <a:effectLst/>
                                        <a:latin typeface="Cambria Math" panose="02040503050406030204" pitchFamily="18" charset="0"/>
                                      </a:rPr>
                                      <m:t>𝑟</m:t>
                                    </m:r>
                                  </m:sub>
                                </m:sSub>
                              </m:den>
                            </m:f>
                          </m:e>
                        </m:d>
                      </m:e>
                      <m:sup>
                        <m:r>
                          <a:rPr lang="en-US" b="0" i="0" smtClean="0">
                            <a:solidFill>
                              <a:srgbClr val="4D5156"/>
                            </a:solidFill>
                            <a:effectLst/>
                            <a:latin typeface="Cambria Math" panose="02040503050406030204" pitchFamily="18" charset="0"/>
                          </a:rPr>
                          <m:t>2</m:t>
                        </m:r>
                      </m:sup>
                    </m:sSup>
                  </m:oMath>
                </a14:m>
                <a:r>
                  <a:rPr lang="en-US" b="0" i="0" dirty="0">
                    <a:solidFill>
                      <a:srgbClr val="4D5156"/>
                    </a:solidFill>
                    <a:effectLst/>
                    <a:latin typeface="Times New Roman" panose="02020603050405020304" pitchFamily="18" charset="0"/>
                    <a:cs typeface="Times New Roman" panose="02020603050405020304" pitchFamily="18" charset="0"/>
                  </a:rPr>
                  <a:t>    </a:t>
                </a:r>
                <a14:m>
                  <m:oMath xmlns:m="http://schemas.openxmlformats.org/officeDocument/2006/math">
                    <m:r>
                      <m:rPr>
                        <m:sty m:val="p"/>
                      </m:rPr>
                      <a:rPr lang="en-US" b="0" i="0" dirty="0" smtClean="0">
                        <a:effectLst/>
                        <a:latin typeface="Cambria Math" panose="02040503050406030204" pitchFamily="18" charset="0"/>
                      </a:rPr>
                      <m:t>Δ</m:t>
                    </m:r>
                    <m:sSub>
                      <m:sSubPr>
                        <m:ctrlPr>
                          <a:rPr lang="en-US" b="0" i="1" dirty="0" smtClean="0">
                            <a:solidFill>
                              <a:srgbClr val="836967"/>
                            </a:solidFill>
                            <a:effectLst/>
                            <a:latin typeface="Cambria Math" panose="02040503050406030204" pitchFamily="18" charset="0"/>
                          </a:rPr>
                        </m:ctrlPr>
                      </m:sSubPr>
                      <m:e>
                        <m:r>
                          <m:rPr>
                            <m:sty m:val="p"/>
                          </m:rPr>
                          <a:rPr lang="en-US" b="0" i="0" dirty="0" smtClean="0">
                            <a:solidFill>
                              <a:srgbClr val="836967"/>
                            </a:solidFill>
                            <a:effectLst/>
                            <a:latin typeface="Cambria Math" panose="02040503050406030204" pitchFamily="18" charset="0"/>
                          </a:rPr>
                          <m:t>v</m:t>
                        </m:r>
                      </m:e>
                      <m:sub>
                        <m:r>
                          <a:rPr lang="en-US" b="0" i="0" dirty="0" smtClean="0">
                            <a:effectLst/>
                            <a:latin typeface="Cambria Math" panose="02040503050406030204" pitchFamily="18" charset="0"/>
                          </a:rPr>
                          <m:t>0</m:t>
                        </m:r>
                      </m:sub>
                    </m:sSub>
                    <m:r>
                      <a:rPr lang="en-US" b="0" i="0" dirty="0" smtClean="0">
                        <a:effectLst/>
                        <a:latin typeface="Cambria Math" panose="02040503050406030204" pitchFamily="18" charset="0"/>
                      </a:rPr>
                      <m:t>=5</m:t>
                    </m:r>
                    <m:r>
                      <m:rPr>
                        <m:sty m:val="p"/>
                      </m:rPr>
                      <a:rPr lang="en-US" b="0" i="0" dirty="0" smtClean="0">
                        <a:effectLst/>
                        <a:latin typeface="Cambria Math" panose="02040503050406030204" pitchFamily="18" charset="0"/>
                      </a:rPr>
                      <m:t>V</m:t>
                    </m:r>
                    <m:r>
                      <a:rPr lang="en-US" b="0" i="0" dirty="0" smtClean="0">
                        <a:effectLst/>
                        <a:latin typeface="Cambria Math" panose="02040503050406030204" pitchFamily="18" charset="0"/>
                      </a:rPr>
                      <m:t>;</m:t>
                    </m:r>
                    <m:r>
                      <m:rPr>
                        <m:sty m:val="p"/>
                      </m:rPr>
                      <a:rPr lang="en-US" b="0" i="0" dirty="0" smtClean="0">
                        <a:effectLst/>
                        <a:latin typeface="Cambria Math" panose="02040503050406030204" pitchFamily="18" charset="0"/>
                      </a:rPr>
                      <m:t>Δ</m:t>
                    </m:r>
                    <m:sSub>
                      <m:sSubPr>
                        <m:ctrlPr>
                          <a:rPr lang="en-US" b="0" i="1" dirty="0" smtClean="0">
                            <a:solidFill>
                              <a:srgbClr val="836967"/>
                            </a:solidFill>
                            <a:effectLst/>
                            <a:latin typeface="Cambria Math" panose="02040503050406030204" pitchFamily="18" charset="0"/>
                          </a:rPr>
                        </m:ctrlPr>
                      </m:sSubPr>
                      <m:e>
                        <m:r>
                          <m:rPr>
                            <m:sty m:val="p"/>
                          </m:rPr>
                          <a:rPr lang="en-US" b="0" i="0" dirty="0" smtClean="0">
                            <a:solidFill>
                              <a:srgbClr val="836967"/>
                            </a:solidFill>
                            <a:effectLst/>
                            <a:latin typeface="Cambria Math" panose="02040503050406030204" pitchFamily="18" charset="0"/>
                          </a:rPr>
                          <m:t>v</m:t>
                        </m:r>
                      </m:e>
                      <m:sub>
                        <m:r>
                          <m:rPr>
                            <m:sty m:val="p"/>
                          </m:rPr>
                          <a:rPr lang="en-US" b="0" i="0" dirty="0" smtClean="0">
                            <a:effectLst/>
                            <a:latin typeface="Cambria Math" panose="02040503050406030204" pitchFamily="18" charset="0"/>
                          </a:rPr>
                          <m:t>r</m:t>
                        </m:r>
                      </m:sub>
                    </m:sSub>
                    <m:r>
                      <a:rPr lang="en-US" b="0" i="0" dirty="0" smtClean="0">
                        <a:effectLst/>
                        <a:latin typeface="Cambria Math" panose="02040503050406030204" pitchFamily="18" charset="0"/>
                      </a:rPr>
                      <m:t>=75</m:t>
                    </m:r>
                    <m:r>
                      <m:rPr>
                        <m:sty m:val="p"/>
                      </m:rPr>
                      <a:rPr lang="en-US" b="0" i="0" dirty="0" smtClean="0">
                        <a:effectLst/>
                        <a:latin typeface="Cambria Math" panose="02040503050406030204" pitchFamily="18" charset="0"/>
                      </a:rPr>
                      <m:t>V</m:t>
                    </m:r>
                  </m:oMath>
                </a14:m>
                <a:endParaRPr lang="en-US" b="0" i="0" dirty="0">
                  <a:effectLst/>
                  <a:latin typeface="Times New Roman" panose="02020603050405020304" pitchFamily="18" charset="0"/>
                </a:endParaRPr>
              </a:p>
              <a:p>
                <a14:m>
                  <m:oMath xmlns:m="http://schemas.openxmlformats.org/officeDocument/2006/math">
                    <m:sSub>
                      <m:sSubPr>
                        <m:ctrlPr>
                          <a:rPr lang="en-US" b="0" i="1" dirty="0" smtClean="0">
                            <a:solidFill>
                              <a:srgbClr val="836967"/>
                            </a:solidFill>
                            <a:effectLst/>
                            <a:latin typeface="Cambria Math" panose="02040503050406030204" pitchFamily="18" charset="0"/>
                          </a:rPr>
                        </m:ctrlPr>
                      </m:sSubPr>
                      <m:e>
                        <m:r>
                          <a:rPr lang="en-US" b="0" i="0" dirty="0" smtClean="0">
                            <a:effectLst/>
                            <a:latin typeface="Cambria Math" panose="02040503050406030204" pitchFamily="18" charset="0"/>
                          </a:rPr>
                          <m:t>𝑓</m:t>
                        </m:r>
                      </m:e>
                      <m:sub>
                        <m:r>
                          <a:rPr lang="en-US" b="0" i="0" dirty="0" smtClean="0">
                            <a:effectLst/>
                            <a:latin typeface="Cambria Math" panose="02040503050406030204" pitchFamily="18" charset="0"/>
                          </a:rPr>
                          <m:t>𝑟</m:t>
                        </m:r>
                      </m:sub>
                    </m:sSub>
                    <m:r>
                      <a:rPr lang="en-US" b="0" i="0" dirty="0" smtClean="0">
                        <a:effectLst/>
                        <a:latin typeface="Cambria Math" panose="02040503050406030204" pitchFamily="18" charset="0"/>
                      </a:rPr>
                      <m:t>=6</m:t>
                    </m:r>
                    <m:r>
                      <a:rPr lang="en-US" b="0" i="0" dirty="0" smtClean="0">
                        <a:effectLst/>
                        <a:latin typeface="Cambria Math" panose="02040503050406030204" pitchFamily="18" charset="0"/>
                      </a:rPr>
                      <m:t>𝑓</m:t>
                    </m:r>
                    <m:r>
                      <a:rPr lang="en-US" b="0" i="0" dirty="0" smtClean="0">
                        <a:effectLst/>
                        <a:latin typeface="Cambria Math" panose="02040503050406030204" pitchFamily="18" charset="0"/>
                      </a:rPr>
                      <m:t>=6×50=300</m:t>
                    </m:r>
                  </m:oMath>
                </a14:m>
                <a:r>
                  <a:rPr lang="en-US" b="0" i="0" dirty="0">
                    <a:effectLst/>
                    <a:latin typeface="Times New Roman" panose="02020603050405020304" pitchFamily="18" charset="0"/>
                    <a:cs typeface="Times New Roman" panose="02020603050405020304" pitchFamily="18" charset="0"/>
                  </a:rPr>
                  <a:t>Hz</a:t>
                </a:r>
              </a:p>
              <a:p>
                <a14:m>
                  <m:oMath xmlns:m="http://schemas.openxmlformats.org/officeDocument/2006/math">
                    <m:sSub>
                      <m:sSubPr>
                        <m:ctrlPr>
                          <a:rPr lang="en-US" i="1">
                            <a:solidFill>
                              <a:srgbClr val="4D5156"/>
                            </a:solidFill>
                            <a:latin typeface="Cambria Math" panose="02040503050406030204" pitchFamily="18" charset="0"/>
                          </a:rPr>
                        </m:ctrlPr>
                      </m:sSubPr>
                      <m:e>
                        <m:r>
                          <a:rPr lang="en-US">
                            <a:solidFill>
                              <a:srgbClr val="4D5156"/>
                            </a:solidFill>
                            <a:latin typeface="Cambria Math" panose="02040503050406030204" pitchFamily="18" charset="0"/>
                          </a:rPr>
                          <m:t>𝑓</m:t>
                        </m:r>
                      </m:e>
                      <m:sub>
                        <m:r>
                          <a:rPr lang="en-US">
                            <a:solidFill>
                              <a:srgbClr val="4D5156"/>
                            </a:solidFill>
                            <a:latin typeface="Cambria Math" panose="02040503050406030204" pitchFamily="18" charset="0"/>
                          </a:rPr>
                          <m:t>𝐶</m:t>
                        </m:r>
                      </m:sub>
                    </m:sSub>
                  </m:oMath>
                </a14:m>
                <a:r>
                  <a:rPr lang="en-US" b="0" i="0" dirty="0">
                    <a:effectLst/>
                    <a:latin typeface="Times New Roman" panose="02020603050405020304" pitchFamily="18" charset="0"/>
                    <a:cs typeface="Times New Roman" panose="02020603050405020304" pitchFamily="18" charset="0"/>
                  </a:rPr>
                  <a:t>=300</a:t>
                </a:r>
                <a14:m>
                  <m:oMath xmlns:m="http://schemas.openxmlformats.org/officeDocument/2006/math">
                    <m:r>
                      <a:rPr lang="en-US" b="0" i="1" smtClean="0">
                        <a:effectLst/>
                        <a:latin typeface="Cambria Math" panose="02040503050406030204" pitchFamily="18" charset="0"/>
                        <a:ea typeface="Cambria Math" panose="02040503050406030204" pitchFamily="18" charset="0"/>
                        <a:cs typeface="Times New Roman" panose="02020603050405020304" pitchFamily="18" charset="0"/>
                      </a:rPr>
                      <m:t>×0.25</m:t>
                    </m:r>
                    <m:r>
                      <a:rPr lang="en-IN" b="0" i="1" smtClean="0">
                        <a:effectLst/>
                        <a:latin typeface="Cambria Math" panose="02040503050406030204" pitchFamily="18" charset="0"/>
                        <a:ea typeface="Cambria Math" panose="02040503050406030204" pitchFamily="18" charset="0"/>
                        <a:cs typeface="Times New Roman" panose="02020603050405020304" pitchFamily="18" charset="0"/>
                      </a:rPr>
                      <m:t>8</m:t>
                    </m:r>
                  </m:oMath>
                </a14:m>
                <a:endParaRPr lang="en-US" b="0" i="0" dirty="0">
                  <a:effectLst/>
                  <a:latin typeface="Times New Roman" panose="02020603050405020304" pitchFamily="18" charset="0"/>
                  <a:ea typeface="Cambria Math" panose="02040503050406030204" pitchFamily="18" charset="0"/>
                  <a:cs typeface="Times New Roman" panose="02020603050405020304" pitchFamily="18" charset="0"/>
                </a:endParaRPr>
              </a:p>
              <a:p>
                <a14:m>
                  <m:oMath xmlns:m="http://schemas.openxmlformats.org/officeDocument/2006/math">
                    <m:sSub>
                      <m:sSubPr>
                        <m:ctrlPr>
                          <a:rPr lang="en-US" i="1">
                            <a:solidFill>
                              <a:srgbClr val="4D5156"/>
                            </a:solidFill>
                            <a:latin typeface="Cambria Math" panose="02040503050406030204" pitchFamily="18" charset="0"/>
                          </a:rPr>
                        </m:ctrlPr>
                      </m:sSubPr>
                      <m:e>
                        <m:r>
                          <a:rPr lang="en-US">
                            <a:solidFill>
                              <a:srgbClr val="4D5156"/>
                            </a:solidFill>
                            <a:latin typeface="Cambria Math" panose="02040503050406030204" pitchFamily="18" charset="0"/>
                          </a:rPr>
                          <m:t>𝑓</m:t>
                        </m:r>
                      </m:e>
                      <m:sub>
                        <m:r>
                          <a:rPr lang="en-US">
                            <a:solidFill>
                              <a:srgbClr val="4D5156"/>
                            </a:solidFill>
                            <a:latin typeface="Cambria Math" panose="02040503050406030204" pitchFamily="18" charset="0"/>
                          </a:rPr>
                          <m:t>𝐶</m:t>
                        </m:r>
                      </m:sub>
                    </m:sSub>
                  </m:oMath>
                </a14:m>
                <a:r>
                  <a:rPr lang="en-US" b="0" i="0" dirty="0">
                    <a:effectLst/>
                    <a:latin typeface="Times New Roman" panose="02020603050405020304" pitchFamily="18" charset="0"/>
                    <a:cs typeface="Times New Roman" panose="02020603050405020304" pitchFamily="18" charset="0"/>
                  </a:rPr>
                  <a:t>=77.45Hz</a:t>
                </a:r>
              </a:p>
            </p:txBody>
          </p:sp>
        </mc:Choice>
        <mc:Fallback xmlns="">
          <p:sp>
            <p:nvSpPr>
              <p:cNvPr id="8" name="Content Placeholder 7">
                <a:extLst>
                  <a:ext uri="{FF2B5EF4-FFF2-40B4-BE49-F238E27FC236}">
                    <a16:creationId xmlns:a16="http://schemas.microsoft.com/office/drawing/2014/main" id="{9A66F297-A7D2-F132-DBA0-57EBA388DDD3}"/>
                  </a:ext>
                </a:extLst>
              </p:cNvPr>
              <p:cNvSpPr>
                <a:spLocks noGrp="1" noRot="1" noChangeAspect="1" noMove="1" noResize="1" noEditPoints="1" noAdjustHandles="1" noChangeArrowheads="1" noChangeShapeType="1" noTextEdit="1"/>
              </p:cNvSpPr>
              <p:nvPr>
                <p:ph sz="half" idx="1"/>
              </p:nvPr>
            </p:nvSpPr>
            <p:spPr>
              <a:xfrm>
                <a:off x="-1" y="796413"/>
                <a:ext cx="6356555" cy="6061585"/>
              </a:xfrm>
              <a:blipFill>
                <a:blip r:embed="rId2"/>
                <a:stretch>
                  <a:fillRect l="-1726" t="-1911"/>
                </a:stretch>
              </a:blipFill>
            </p:spPr>
            <p:txBody>
              <a:bodyPr/>
              <a:lstStyle/>
              <a:p>
                <a:r>
                  <a:rPr lang="en-IN">
                    <a:noFill/>
                  </a:rPr>
                  <a:t> </a:t>
                </a:r>
              </a:p>
            </p:txBody>
          </p:sp>
        </mc:Fallback>
      </mc:AlternateContent>
      <p:sp>
        <p:nvSpPr>
          <p:cNvPr id="22" name="Slide Number Placeholder 21">
            <a:extLst>
              <a:ext uri="{FF2B5EF4-FFF2-40B4-BE49-F238E27FC236}">
                <a16:creationId xmlns:a16="http://schemas.microsoft.com/office/drawing/2014/main" id="{45198B55-8905-D1AB-1917-287960069336}"/>
              </a:ext>
            </a:extLst>
          </p:cNvPr>
          <p:cNvSpPr>
            <a:spLocks noGrp="1"/>
          </p:cNvSpPr>
          <p:nvPr>
            <p:ph type="sldNum" sz="quarter" idx="12"/>
          </p:nvPr>
        </p:nvSpPr>
        <p:spPr/>
        <p:txBody>
          <a:bodyPr/>
          <a:lstStyle/>
          <a:p>
            <a:fld id="{E565F29F-F7B3-4EEA-A89D-0174512572C7}" type="slidenum">
              <a:rPr lang="en-US" smtClean="0"/>
              <a:t>18</a:t>
            </a:fld>
            <a:endParaRPr lang="en-US"/>
          </a:p>
        </p:txBody>
      </p:sp>
      <p:pic>
        <p:nvPicPr>
          <p:cNvPr id="2052" name="Picture 4" descr="Three Phase Rectifier | Power Electronics - Electrical Engineering (EE)">
            <a:extLst>
              <a:ext uri="{FF2B5EF4-FFF2-40B4-BE49-F238E27FC236}">
                <a16:creationId xmlns:a16="http://schemas.microsoft.com/office/drawing/2014/main" id="{00FCE32D-3C9D-8D4D-1C6E-1061F28332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107104"/>
            <a:ext cx="5727702" cy="4954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87288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2052"/>
                                        </p:tgtEl>
                                        <p:attrNameLst>
                                          <p:attrName>style.visibility</p:attrName>
                                        </p:attrNameLst>
                                      </p:cBhvr>
                                      <p:to>
                                        <p:strVal val="visible"/>
                                      </p:to>
                                    </p:set>
                                    <p:animEffect transition="in" filter="wheel(1)">
                                      <p:cBhvr>
                                        <p:cTn id="14" dur="2000"/>
                                        <p:tgtEl>
                                          <p:spTgt spid="2052"/>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nodeType="click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animEffect transition="in" filter="circle(in)">
                                      <p:cBhvr>
                                        <p:cTn id="19" dur="2000"/>
                                        <p:tgtEl>
                                          <p:spTgt spid="8">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6" presetClass="entr" presetSubtype="16" fill="hold" nodeType="clickEffect">
                                  <p:stCondLst>
                                    <p:cond delay="0"/>
                                  </p:stCondLst>
                                  <p:childTnLst>
                                    <p:set>
                                      <p:cBhvr>
                                        <p:cTn id="23" dur="1" fill="hold">
                                          <p:stCondLst>
                                            <p:cond delay="0"/>
                                          </p:stCondLst>
                                        </p:cTn>
                                        <p:tgtEl>
                                          <p:spTgt spid="8">
                                            <p:txEl>
                                              <p:pRg st="1" end="1"/>
                                            </p:txEl>
                                          </p:spTgt>
                                        </p:tgtEl>
                                        <p:attrNameLst>
                                          <p:attrName>style.visibility</p:attrName>
                                        </p:attrNameLst>
                                      </p:cBhvr>
                                      <p:to>
                                        <p:strVal val="visible"/>
                                      </p:to>
                                    </p:set>
                                    <p:animEffect transition="in" filter="circle(in)">
                                      <p:cBhvr>
                                        <p:cTn id="24" dur="2000"/>
                                        <p:tgtEl>
                                          <p:spTgt spid="8">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nodeType="clickEffect">
                                  <p:stCondLst>
                                    <p:cond delay="0"/>
                                  </p:stCondLst>
                                  <p:childTnLst>
                                    <p:set>
                                      <p:cBhvr>
                                        <p:cTn id="28" dur="1" fill="hold">
                                          <p:stCondLst>
                                            <p:cond delay="0"/>
                                          </p:stCondLst>
                                        </p:cTn>
                                        <p:tgtEl>
                                          <p:spTgt spid="8">
                                            <p:txEl>
                                              <p:pRg st="2" end="2"/>
                                            </p:txEl>
                                          </p:spTgt>
                                        </p:tgtEl>
                                        <p:attrNameLst>
                                          <p:attrName>style.visibility</p:attrName>
                                        </p:attrNameLst>
                                      </p:cBhvr>
                                      <p:to>
                                        <p:strVal val="visible"/>
                                      </p:to>
                                    </p:set>
                                    <p:animEffect transition="in" filter="circle(in)">
                                      <p:cBhvr>
                                        <p:cTn id="29" dur="2000"/>
                                        <p:tgtEl>
                                          <p:spTgt spid="8">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6" presetClass="entr" presetSubtype="16" fill="hold" nodeType="clickEffect">
                                  <p:stCondLst>
                                    <p:cond delay="0"/>
                                  </p:stCondLst>
                                  <p:childTnLst>
                                    <p:set>
                                      <p:cBhvr>
                                        <p:cTn id="33" dur="1" fill="hold">
                                          <p:stCondLst>
                                            <p:cond delay="0"/>
                                          </p:stCondLst>
                                        </p:cTn>
                                        <p:tgtEl>
                                          <p:spTgt spid="8">
                                            <p:txEl>
                                              <p:pRg st="3" end="3"/>
                                            </p:txEl>
                                          </p:spTgt>
                                        </p:tgtEl>
                                        <p:attrNameLst>
                                          <p:attrName>style.visibility</p:attrName>
                                        </p:attrNameLst>
                                      </p:cBhvr>
                                      <p:to>
                                        <p:strVal val="visible"/>
                                      </p:to>
                                    </p:set>
                                    <p:animEffect transition="in" filter="circle(in)">
                                      <p:cBhvr>
                                        <p:cTn id="34" dur="2000"/>
                                        <p:tgtEl>
                                          <p:spTgt spid="8">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6" presetClass="entr" presetSubtype="16" fill="hold" nodeType="clickEffect">
                                  <p:stCondLst>
                                    <p:cond delay="0"/>
                                  </p:stCondLst>
                                  <p:childTnLst>
                                    <p:set>
                                      <p:cBhvr>
                                        <p:cTn id="38" dur="1" fill="hold">
                                          <p:stCondLst>
                                            <p:cond delay="0"/>
                                          </p:stCondLst>
                                        </p:cTn>
                                        <p:tgtEl>
                                          <p:spTgt spid="8">
                                            <p:txEl>
                                              <p:pRg st="4" end="4"/>
                                            </p:txEl>
                                          </p:spTgt>
                                        </p:tgtEl>
                                        <p:attrNameLst>
                                          <p:attrName>style.visibility</p:attrName>
                                        </p:attrNameLst>
                                      </p:cBhvr>
                                      <p:to>
                                        <p:strVal val="visible"/>
                                      </p:to>
                                    </p:set>
                                    <p:animEffect transition="in" filter="circle(in)">
                                      <p:cBhvr>
                                        <p:cTn id="39" dur="2000"/>
                                        <p:tgtEl>
                                          <p:spTgt spid="8">
                                            <p:txEl>
                                              <p:pRg st="4" end="4"/>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6" presetClass="entr" presetSubtype="16" fill="hold" nodeType="clickEffect">
                                  <p:stCondLst>
                                    <p:cond delay="0"/>
                                  </p:stCondLst>
                                  <p:childTnLst>
                                    <p:set>
                                      <p:cBhvr>
                                        <p:cTn id="43" dur="1" fill="hold">
                                          <p:stCondLst>
                                            <p:cond delay="0"/>
                                          </p:stCondLst>
                                        </p:cTn>
                                        <p:tgtEl>
                                          <p:spTgt spid="8">
                                            <p:txEl>
                                              <p:pRg st="5" end="5"/>
                                            </p:txEl>
                                          </p:spTgt>
                                        </p:tgtEl>
                                        <p:attrNameLst>
                                          <p:attrName>style.visibility</p:attrName>
                                        </p:attrNameLst>
                                      </p:cBhvr>
                                      <p:to>
                                        <p:strVal val="visible"/>
                                      </p:to>
                                    </p:set>
                                    <p:animEffect transition="in" filter="circle(in)">
                                      <p:cBhvr>
                                        <p:cTn id="44" dur="2000"/>
                                        <p:tgtEl>
                                          <p:spTgt spid="8">
                                            <p:txEl>
                                              <p:pRg st="5" end="5"/>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6" presetClass="entr" presetSubtype="16" fill="hold" nodeType="clickEffect">
                                  <p:stCondLst>
                                    <p:cond delay="0"/>
                                  </p:stCondLst>
                                  <p:childTnLst>
                                    <p:set>
                                      <p:cBhvr>
                                        <p:cTn id="48" dur="1" fill="hold">
                                          <p:stCondLst>
                                            <p:cond delay="0"/>
                                          </p:stCondLst>
                                        </p:cTn>
                                        <p:tgtEl>
                                          <p:spTgt spid="8">
                                            <p:txEl>
                                              <p:pRg st="6" end="6"/>
                                            </p:txEl>
                                          </p:spTgt>
                                        </p:tgtEl>
                                        <p:attrNameLst>
                                          <p:attrName>style.visibility</p:attrName>
                                        </p:attrNameLst>
                                      </p:cBhvr>
                                      <p:to>
                                        <p:strVal val="visible"/>
                                      </p:to>
                                    </p:set>
                                    <p:animEffect transition="in" filter="circle(in)">
                                      <p:cBhvr>
                                        <p:cTn id="49" dur="2000"/>
                                        <p:tgtEl>
                                          <p:spTgt spid="8">
                                            <p:txEl>
                                              <p:pRg st="6" end="6"/>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6" presetClass="entr" presetSubtype="16" fill="hold" nodeType="clickEffect">
                                  <p:stCondLst>
                                    <p:cond delay="0"/>
                                  </p:stCondLst>
                                  <p:childTnLst>
                                    <p:set>
                                      <p:cBhvr>
                                        <p:cTn id="53" dur="1" fill="hold">
                                          <p:stCondLst>
                                            <p:cond delay="0"/>
                                          </p:stCondLst>
                                        </p:cTn>
                                        <p:tgtEl>
                                          <p:spTgt spid="8">
                                            <p:txEl>
                                              <p:pRg st="7" end="7"/>
                                            </p:txEl>
                                          </p:spTgt>
                                        </p:tgtEl>
                                        <p:attrNameLst>
                                          <p:attrName>style.visibility</p:attrName>
                                        </p:attrNameLst>
                                      </p:cBhvr>
                                      <p:to>
                                        <p:strVal val="visible"/>
                                      </p:to>
                                    </p:set>
                                    <p:animEffect transition="in" filter="circle(in)">
                                      <p:cBhvr>
                                        <p:cTn id="54" dur="20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2B64E-AB19-C913-2AF4-149B7A04D09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DESIGN OF 3 PHASE  RECTIFIER</a:t>
            </a:r>
            <a:endParaRPr lang="en-IN"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C76C874-711B-F5D5-B2E0-9A18E4C4437B}"/>
                  </a:ext>
                </a:extLst>
              </p:cNvPr>
              <p:cNvSpPr>
                <a:spLocks noGrp="1"/>
              </p:cNvSpPr>
              <p:nvPr>
                <p:ph sz="half" idx="1"/>
              </p:nvPr>
            </p:nvSpPr>
            <p:spPr>
              <a:xfrm>
                <a:off x="292098" y="1690688"/>
                <a:ext cx="5880102" cy="4351338"/>
              </a:xfrm>
            </p:spPr>
            <p:txBody>
              <a:bodyPr>
                <a:normAutofit/>
              </a:bodyPr>
              <a:lstStyle/>
              <a:p>
                <a:pPr>
                  <a:lnSpc>
                    <a:spcPct val="150000"/>
                  </a:lnSpc>
                </a:pPr>
                <a:r>
                  <a:rPr lang="en-US" sz="2400" dirty="0">
                    <a:latin typeface="Cambria Math" panose="02040503050406030204" pitchFamily="18" charset="0"/>
                    <a:ea typeface="Cambria Math" panose="02040503050406030204" pitchFamily="18" charset="0"/>
                    <a:cs typeface="Times New Roman" panose="02020603050405020304" pitchFamily="18" charset="0"/>
                  </a:rPr>
                  <a:t>Cout</a:t>
                </a:r>
                <a14:m>
                  <m:oMath xmlns:m="http://schemas.openxmlformats.org/officeDocument/2006/math">
                    <m:r>
                      <a:rPr lang="en-IN" sz="2400" dirty="0">
                        <a:latin typeface="Cambria Math" panose="02040503050406030204" pitchFamily="18" charset="0"/>
                        <a:ea typeface="Cambria Math" panose="02040503050406030204" pitchFamily="18" charset="0"/>
                      </a:rPr>
                      <m:t>=</m:t>
                    </m:r>
                    <m:f>
                      <m:fPr>
                        <m:ctrlPr>
                          <a:rPr lang="en-IN" sz="2400" i="1" dirty="0">
                            <a:solidFill>
                              <a:srgbClr val="836967"/>
                            </a:solidFill>
                            <a:latin typeface="Cambria Math" panose="02040503050406030204" pitchFamily="18" charset="0"/>
                            <a:ea typeface="Cambria Math" panose="02040503050406030204" pitchFamily="18" charset="0"/>
                          </a:rPr>
                        </m:ctrlPr>
                      </m:fPr>
                      <m:num>
                        <m:r>
                          <a:rPr lang="en-IN" sz="2400" b="0" i="0" dirty="0" smtClean="0">
                            <a:solidFill>
                              <a:srgbClr val="836967"/>
                            </a:solidFill>
                            <a:latin typeface="Cambria Math" panose="02040503050406030204" pitchFamily="18" charset="0"/>
                            <a:ea typeface="Cambria Math" panose="02040503050406030204" pitchFamily="18" charset="0"/>
                          </a:rPr>
                          <m:t>1</m:t>
                        </m:r>
                      </m:num>
                      <m:den>
                        <m:r>
                          <a:rPr lang="en-IN" sz="2400" b="0" i="0" dirty="0" smtClean="0">
                            <a:latin typeface="Cambria Math" panose="02040503050406030204" pitchFamily="18" charset="0"/>
                            <a:ea typeface="Cambria Math" panose="02040503050406030204" pitchFamily="18" charset="0"/>
                          </a:rPr>
                          <m:t>4</m:t>
                        </m:r>
                        <m:r>
                          <a:rPr lang="en-IN" sz="2400" dirty="0">
                            <a:latin typeface="Cambria Math" panose="02040503050406030204" pitchFamily="18" charset="0"/>
                            <a:ea typeface="Cambria Math" panose="02040503050406030204" pitchFamily="18" charset="0"/>
                          </a:rPr>
                          <m:t>⋅</m:t>
                        </m:r>
                        <m:r>
                          <m:rPr>
                            <m:nor/>
                          </m:rPr>
                          <a:rPr lang="el-GR"/>
                          <m:t>π</m:t>
                        </m:r>
                        <m:r>
                          <m:rPr>
                            <m:nor/>
                          </m:rPr>
                          <a:rPr lang="en-IN" b="0" i="0" smtClean="0"/>
                          <m:t>.</m:t>
                        </m:r>
                        <m:r>
                          <m:rPr>
                            <m:nor/>
                          </m:rPr>
                          <a:rPr lang="el-GR"/>
                          <m:t>π</m:t>
                        </m:r>
                        <m:r>
                          <a:rPr lang="en-IN" sz="2400" i="1" dirty="0">
                            <a:latin typeface="Cambria Math" panose="02040503050406030204" pitchFamily="18" charset="0"/>
                            <a:ea typeface="Cambria Math" panose="02040503050406030204" pitchFamily="18" charset="0"/>
                          </a:rPr>
                          <m:t>𝑓</m:t>
                        </m:r>
                        <m:r>
                          <a:rPr lang="en-IN" sz="2400" b="0" i="1" dirty="0" smtClean="0">
                            <a:latin typeface="Cambria Math" panose="02040503050406030204" pitchFamily="18" charset="0"/>
                            <a:ea typeface="Cambria Math" panose="02040503050406030204" pitchFamily="18" charset="0"/>
                          </a:rPr>
                          <m:t>.</m:t>
                        </m:r>
                        <m:r>
                          <a:rPr lang="en-IN" sz="2400" i="1" dirty="0">
                            <a:latin typeface="Cambria Math" panose="02040503050406030204" pitchFamily="18" charset="0"/>
                            <a:ea typeface="Cambria Math" panose="02040503050406030204" pitchFamily="18" charset="0"/>
                          </a:rPr>
                          <m:t>𝑓</m:t>
                        </m:r>
                        <m:r>
                          <a:rPr lang="en-US" sz="2400" i="1" dirty="0">
                            <a:latin typeface="Cambria Math" panose="02040503050406030204" pitchFamily="18" charset="0"/>
                            <a:ea typeface="Cambria Math" panose="02040503050406030204" pitchFamily="18" charset="0"/>
                          </a:rPr>
                          <m:t>.</m:t>
                        </m:r>
                        <m:r>
                          <m:rPr>
                            <m:sty m:val="p"/>
                          </m:rPr>
                          <a:rPr lang="en-IN" sz="2400" b="0" i="0" dirty="0" smtClean="0">
                            <a:latin typeface="Cambria Math" panose="02040503050406030204" pitchFamily="18" charset="0"/>
                            <a:ea typeface="Cambria Math" panose="02040503050406030204" pitchFamily="18" charset="0"/>
                          </a:rPr>
                          <m:t>L</m:t>
                        </m:r>
                      </m:den>
                    </m:f>
                  </m:oMath>
                </a14:m>
                <a:r>
                  <a:rPr lang="en-US" sz="2400" dirty="0">
                    <a:latin typeface="Cambria Math" panose="02040503050406030204" pitchFamily="18" charset="0"/>
                    <a:ea typeface="Cambria Math" panose="02040503050406030204" pitchFamily="18" charset="0"/>
                    <a:cs typeface="Times New Roman" panose="02020603050405020304" pitchFamily="18" charset="0"/>
                  </a:rPr>
                  <a:t>= </a:t>
                </a:r>
                <a14:m>
                  <m:oMath xmlns:m="http://schemas.openxmlformats.org/officeDocument/2006/math">
                    <m:f>
                      <m:fPr>
                        <m:ctrlPr>
                          <a:rPr lang="en-US" sz="2400" i="1">
                            <a:latin typeface="Cambria Math" panose="02040503050406030204" pitchFamily="18" charset="0"/>
                            <a:ea typeface="Cambria Math" panose="02040503050406030204" pitchFamily="18" charset="0"/>
                            <a:cs typeface="Times New Roman" panose="02020603050405020304" pitchFamily="18" charset="0"/>
                          </a:rPr>
                        </m:ctrlPr>
                      </m:fPr>
                      <m:num>
                        <m:r>
                          <a:rPr lang="en-IN" sz="2400" b="0" i="1" smtClean="0">
                            <a:latin typeface="Cambria Math" panose="02040503050406030204" pitchFamily="18" charset="0"/>
                            <a:ea typeface="Cambria Math" panose="02040503050406030204" pitchFamily="18" charset="0"/>
                            <a:cs typeface="Times New Roman" panose="02020603050405020304" pitchFamily="18" charset="0"/>
                          </a:rPr>
                          <m:t>1000</m:t>
                        </m:r>
                      </m:num>
                      <m:den>
                        <m:r>
                          <a:rPr lang="en-IN" sz="2400" b="0" i="1" smtClean="0">
                            <a:latin typeface="Cambria Math" panose="02040503050406030204" pitchFamily="18" charset="0"/>
                            <a:ea typeface="Cambria Math" panose="02040503050406030204" pitchFamily="18" charset="0"/>
                            <a:cs typeface="Times New Roman" panose="02020603050405020304" pitchFamily="18" charset="0"/>
                          </a:rPr>
                          <m:t>4</m:t>
                        </m:r>
                        <m:r>
                          <a:rPr lang="en-US" sz="2400" i="1">
                            <a:latin typeface="Cambria Math" panose="02040503050406030204" pitchFamily="18" charset="0"/>
                            <a:ea typeface="Cambria Math" panose="02040503050406030204" pitchFamily="18" charset="0"/>
                            <a:cs typeface="Times New Roman" panose="02020603050405020304" pitchFamily="18" charset="0"/>
                          </a:rPr>
                          <m:t>×</m:t>
                        </m:r>
                        <m:r>
                          <a:rPr lang="en-IN" sz="2400" b="0" i="1" smtClean="0">
                            <a:latin typeface="Cambria Math" panose="02040503050406030204" pitchFamily="18" charset="0"/>
                            <a:ea typeface="Cambria Math" panose="02040503050406030204" pitchFamily="18" charset="0"/>
                            <a:cs typeface="Times New Roman" panose="02020603050405020304" pitchFamily="18" charset="0"/>
                          </a:rPr>
                          <m:t>5998.5025</m:t>
                        </m:r>
                        <m:r>
                          <a:rPr lang="en-US" sz="2400" i="1">
                            <a:latin typeface="Cambria Math" panose="02040503050406030204" pitchFamily="18" charset="0"/>
                            <a:ea typeface="Cambria Math" panose="02040503050406030204" pitchFamily="18" charset="0"/>
                            <a:cs typeface="Times New Roman" panose="02020603050405020304" pitchFamily="18" charset="0"/>
                          </a:rPr>
                          <m:t>×</m:t>
                        </m:r>
                        <m:r>
                          <a:rPr lang="en-IN" sz="2400" b="0" i="1" smtClean="0">
                            <a:latin typeface="Cambria Math" panose="02040503050406030204" pitchFamily="18" charset="0"/>
                            <a:ea typeface="Cambria Math" panose="02040503050406030204" pitchFamily="18" charset="0"/>
                            <a:cs typeface="Times New Roman" panose="02020603050405020304" pitchFamily="18" charset="0"/>
                          </a:rPr>
                          <m:t>0.467</m:t>
                        </m:r>
                        <m:r>
                          <a:rPr lang="en-US" sz="2400" i="1">
                            <a:latin typeface="Cambria Math" panose="02040503050406030204" pitchFamily="18" charset="0"/>
                            <a:ea typeface="Cambria Math" panose="02040503050406030204" pitchFamily="18" charset="0"/>
                            <a:cs typeface="Times New Roman" panose="02020603050405020304" pitchFamily="18" charset="0"/>
                          </a:rPr>
                          <m:t>×</m:t>
                        </m:r>
                        <m:r>
                          <a:rPr lang="en-IN" sz="2400" b="0" i="1" smtClean="0">
                            <a:latin typeface="Cambria Math" panose="02040503050406030204" pitchFamily="18" charset="0"/>
                            <a:ea typeface="Cambria Math" panose="02040503050406030204" pitchFamily="18" charset="0"/>
                            <a:cs typeface="Times New Roman" panose="02020603050405020304" pitchFamily="18" charset="0"/>
                          </a:rPr>
                          <m:t>9.8</m:t>
                        </m:r>
                      </m:den>
                    </m:f>
                  </m:oMath>
                </a14:m>
                <a:endParaRPr lang="en-US" sz="2400" dirty="0">
                  <a:latin typeface="Cambria Math" panose="02040503050406030204" pitchFamily="18" charset="0"/>
                  <a:ea typeface="Cambria Math" panose="02040503050406030204" pitchFamily="18" charset="0"/>
                  <a:cs typeface="Times New Roman" panose="02020603050405020304" pitchFamily="18" charset="0"/>
                </a:endParaRPr>
              </a:p>
              <a:p>
                <a:pPr>
                  <a:lnSpc>
                    <a:spcPct val="150000"/>
                  </a:lnSpc>
                </a:pPr>
                <a:r>
                  <a:rPr lang="en-US" sz="2400" dirty="0" err="1">
                    <a:latin typeface="Cambria Math" panose="02040503050406030204" pitchFamily="18" charset="0"/>
                    <a:ea typeface="Cambria Math" panose="02040503050406030204" pitchFamily="18" charset="0"/>
                    <a:cs typeface="Times New Roman" panose="02020603050405020304" pitchFamily="18" charset="0"/>
                  </a:rPr>
                  <a:t>Cout</a:t>
                </a:r>
                <a:r>
                  <a:rPr lang="en-US" sz="2400" dirty="0">
                    <a:latin typeface="Cambria Math" panose="02040503050406030204" pitchFamily="18" charset="0"/>
                    <a:ea typeface="Cambria Math" panose="02040503050406030204" pitchFamily="18" charset="0"/>
                    <a:cs typeface="Times New Roman" panose="02020603050405020304" pitchFamily="18" charset="0"/>
                  </a:rPr>
                  <a:t>=905.15</a:t>
                </a:r>
                <a:r>
                  <a:rPr lang="en-US" sz="2400" dirty="0"/>
                  <a:t> </a:t>
                </a:r>
                <a14:m>
                  <m:oMath xmlns:m="http://schemas.openxmlformats.org/officeDocument/2006/math">
                    <m:r>
                      <a:rPr lang="en-US" sz="2400" i="1" dirty="0">
                        <a:latin typeface="Cambria Math" panose="02040503050406030204" pitchFamily="18" charset="0"/>
                      </a:rPr>
                      <m:t>𝜇</m:t>
                    </m:r>
                    <m:r>
                      <a:rPr lang="en-US" sz="2400" i="1" dirty="0">
                        <a:latin typeface="Cambria Math" panose="02040503050406030204" pitchFamily="18" charset="0"/>
                      </a:rPr>
                      <m:t>𝐹</m:t>
                    </m:r>
                  </m:oMath>
                </a14:m>
                <a:endParaRPr lang="en-IN" sz="2400" b="0" dirty="0">
                  <a:latin typeface="Cambria Math" panose="02040503050406030204" pitchFamily="18" charset="0"/>
                  <a:ea typeface="Cambria Math" panose="02040503050406030204" pitchFamily="18" charset="0"/>
                </a:endParaRPr>
              </a:p>
              <a:p>
                <a:pPr marL="0" indent="0">
                  <a:buNone/>
                </a:pPr>
                <a:endParaRPr lang="en-IN" dirty="0"/>
              </a:p>
            </p:txBody>
          </p:sp>
        </mc:Choice>
        <mc:Fallback xmlns="">
          <p:sp>
            <p:nvSpPr>
              <p:cNvPr id="3" name="Content Placeholder 2">
                <a:extLst>
                  <a:ext uri="{FF2B5EF4-FFF2-40B4-BE49-F238E27FC236}">
                    <a16:creationId xmlns:a16="http://schemas.microsoft.com/office/drawing/2014/main" id="{2C76C874-711B-F5D5-B2E0-9A18E4C4437B}"/>
                  </a:ext>
                </a:extLst>
              </p:cNvPr>
              <p:cNvSpPr>
                <a:spLocks noGrp="1" noRot="1" noChangeAspect="1" noMove="1" noResize="1" noEditPoints="1" noAdjustHandles="1" noChangeArrowheads="1" noChangeShapeType="1" noTextEdit="1"/>
              </p:cNvSpPr>
              <p:nvPr>
                <p:ph sz="half" idx="1"/>
              </p:nvPr>
            </p:nvSpPr>
            <p:spPr>
              <a:xfrm>
                <a:off x="292098" y="1690688"/>
                <a:ext cx="5880102" cy="4351338"/>
              </a:xfrm>
              <a:blipFill>
                <a:blip r:embed="rId2"/>
                <a:stretch>
                  <a:fillRect l="-1451"/>
                </a:stretch>
              </a:blipFill>
            </p:spPr>
            <p:txBody>
              <a:bodyPr/>
              <a:lstStyle/>
              <a:p>
                <a:r>
                  <a:rPr lang="en-IN">
                    <a:noFill/>
                  </a:rPr>
                  <a:t> </a:t>
                </a:r>
              </a:p>
            </p:txBody>
          </p:sp>
        </mc:Fallback>
      </mc:AlternateContent>
      <p:sp>
        <p:nvSpPr>
          <p:cNvPr id="4" name="Content Placeholder 3">
            <a:extLst>
              <a:ext uri="{FF2B5EF4-FFF2-40B4-BE49-F238E27FC236}">
                <a16:creationId xmlns:a16="http://schemas.microsoft.com/office/drawing/2014/main" id="{80B2ED17-4EF3-8A4A-BCBB-863AD593CAA4}"/>
              </a:ext>
            </a:extLst>
          </p:cNvPr>
          <p:cNvSpPr>
            <a:spLocks noGrp="1"/>
          </p:cNvSpPr>
          <p:nvPr>
            <p:ph sz="half" idx="2"/>
          </p:nvPr>
        </p:nvSpPr>
        <p:spPr/>
        <p:txBody>
          <a:bodyPr>
            <a:normAutofit/>
          </a:bodyPr>
          <a:lstStyle/>
          <a:p>
            <a:endParaRPr lang="en-IN"/>
          </a:p>
        </p:txBody>
      </p:sp>
      <p:sp>
        <p:nvSpPr>
          <p:cNvPr id="5" name="Slide Number Placeholder 4">
            <a:extLst>
              <a:ext uri="{FF2B5EF4-FFF2-40B4-BE49-F238E27FC236}">
                <a16:creationId xmlns:a16="http://schemas.microsoft.com/office/drawing/2014/main" id="{2143F2B4-29F3-2872-124D-0EFEC9157174}"/>
              </a:ext>
            </a:extLst>
          </p:cNvPr>
          <p:cNvSpPr>
            <a:spLocks noGrp="1"/>
          </p:cNvSpPr>
          <p:nvPr>
            <p:ph type="sldNum" sz="quarter" idx="12"/>
          </p:nvPr>
        </p:nvSpPr>
        <p:spPr/>
        <p:txBody>
          <a:bodyPr/>
          <a:lstStyle/>
          <a:p>
            <a:fld id="{E565F29F-F7B3-4EEA-A89D-0174512572C7}" type="slidenum">
              <a:rPr lang="en-US" smtClean="0"/>
              <a:t>19</a:t>
            </a:fld>
            <a:endParaRPr lang="en-US"/>
          </a:p>
        </p:txBody>
      </p:sp>
      <p:pic>
        <p:nvPicPr>
          <p:cNvPr id="6" name="Picture 4" descr="Three Phase Rectifier | Power Electronics - Electrical Engineering (EE)">
            <a:extLst>
              <a:ext uri="{FF2B5EF4-FFF2-40B4-BE49-F238E27FC236}">
                <a16:creationId xmlns:a16="http://schemas.microsoft.com/office/drawing/2014/main" id="{21680B67-E3E0-AFAC-48F8-128C998D8E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200" y="1766992"/>
            <a:ext cx="5727702" cy="4954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3441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8423B18-7F80-8FA6-1F78-A975FB72C0A1}"/>
              </a:ext>
            </a:extLst>
          </p:cNvPr>
          <p:cNvSpPr>
            <a:spLocks noGrp="1"/>
          </p:cNvSpPr>
          <p:nvPr>
            <p:ph type="title"/>
          </p:nvPr>
        </p:nvSpPr>
        <p:spPr>
          <a:xfrm>
            <a:off x="0" y="1"/>
            <a:ext cx="12192000" cy="943895"/>
          </a:xfrm>
        </p:spPr>
        <p:txBody>
          <a:bodyPr/>
          <a:lstStyle/>
          <a:p>
            <a:pPr algn="ctr"/>
            <a:r>
              <a:rPr lang="en-US" b="1" dirty="0">
                <a:solidFill>
                  <a:srgbClr val="002060"/>
                </a:solidFill>
                <a:latin typeface="Times New Roman" panose="02020603050405020304" pitchFamily="18" charset="0"/>
                <a:cs typeface="Times New Roman" panose="02020603050405020304" pitchFamily="18" charset="0"/>
              </a:rPr>
              <a:t>CONTENTS</a:t>
            </a:r>
            <a:endParaRPr lang="en-US" dirty="0"/>
          </a:p>
        </p:txBody>
      </p:sp>
      <p:sp>
        <p:nvSpPr>
          <p:cNvPr id="6" name="Content Placeholder 5">
            <a:extLst>
              <a:ext uri="{FF2B5EF4-FFF2-40B4-BE49-F238E27FC236}">
                <a16:creationId xmlns:a16="http://schemas.microsoft.com/office/drawing/2014/main" id="{9DA23364-EEA0-EE95-E8B3-2A8CDF1B18BB}"/>
              </a:ext>
            </a:extLst>
          </p:cNvPr>
          <p:cNvSpPr>
            <a:spLocks noGrp="1"/>
          </p:cNvSpPr>
          <p:nvPr>
            <p:ph idx="1"/>
          </p:nvPr>
        </p:nvSpPr>
        <p:spPr>
          <a:xfrm>
            <a:off x="497711" y="943896"/>
            <a:ext cx="11404237" cy="5412454"/>
          </a:xfrm>
        </p:spPr>
        <p:txBody>
          <a:bodyPr/>
          <a:lstStyle/>
          <a:p>
            <a:pPr algn="just">
              <a:lnSpc>
                <a:spcPct val="150000"/>
              </a:lnSpc>
              <a:buFont typeface="Wingdings" pitchFamily="2" charset="2"/>
              <a:buChar char="Ø"/>
            </a:pPr>
            <a:r>
              <a:rPr lang="en-US" sz="2800" b="1" dirty="0">
                <a:latin typeface="Times New Roman" panose="02020603050405020304" pitchFamily="18" charset="0"/>
                <a:cs typeface="Times New Roman" panose="02020603050405020304" pitchFamily="18" charset="0"/>
              </a:rPr>
              <a:t>Introduction</a:t>
            </a:r>
          </a:p>
          <a:p>
            <a:pPr algn="just">
              <a:lnSpc>
                <a:spcPct val="150000"/>
              </a:lnSpc>
              <a:buFont typeface="Wingdings" pitchFamily="2" charset="2"/>
              <a:buChar char="Ø"/>
            </a:pPr>
            <a:r>
              <a:rPr lang="en-US" sz="2800" b="1" dirty="0">
                <a:latin typeface="Times New Roman" panose="02020603050405020304" pitchFamily="18" charset="0"/>
                <a:cs typeface="Times New Roman" panose="02020603050405020304" pitchFamily="18" charset="0"/>
              </a:rPr>
              <a:t> Literature survey</a:t>
            </a:r>
          </a:p>
          <a:p>
            <a:pPr algn="just">
              <a:lnSpc>
                <a:spcPct val="150000"/>
              </a:lnSpc>
              <a:buFont typeface="Wingdings" pitchFamily="2" charset="2"/>
              <a:buChar char="Ø"/>
            </a:pPr>
            <a:r>
              <a:rPr lang="en-US" sz="2800" b="1" dirty="0">
                <a:latin typeface="Times New Roman" panose="02020603050405020304" pitchFamily="18" charset="0"/>
                <a:cs typeface="Times New Roman" panose="02020603050405020304" pitchFamily="18" charset="0"/>
              </a:rPr>
              <a:t> Summary</a:t>
            </a:r>
          </a:p>
          <a:p>
            <a:pPr algn="just">
              <a:lnSpc>
                <a:spcPct val="150000"/>
              </a:lnSpc>
              <a:buFont typeface="Wingdings" pitchFamily="2" charset="2"/>
              <a:buChar char="Ø"/>
            </a:pPr>
            <a:r>
              <a:rPr lang="en-US" sz="2800" b="1" dirty="0">
                <a:latin typeface="Times New Roman" panose="02020603050405020304" pitchFamily="18" charset="0"/>
                <a:cs typeface="Times New Roman" panose="02020603050405020304" pitchFamily="18" charset="0"/>
              </a:rPr>
              <a:t> System specifications</a:t>
            </a:r>
          </a:p>
          <a:p>
            <a:pPr algn="just">
              <a:lnSpc>
                <a:spcPct val="150000"/>
              </a:lnSpc>
              <a:buFont typeface="Wingdings" pitchFamily="2" charset="2"/>
              <a:buChar char="Ø"/>
            </a:pPr>
            <a:r>
              <a:rPr lang="en-US" sz="2800" b="1" dirty="0">
                <a:latin typeface="Times New Roman" panose="02020603050405020304" pitchFamily="18" charset="0"/>
                <a:cs typeface="Times New Roman" panose="02020603050405020304" pitchFamily="18" charset="0"/>
              </a:rPr>
              <a:t> Objective</a:t>
            </a:r>
          </a:p>
          <a:p>
            <a:pPr algn="just">
              <a:lnSpc>
                <a:spcPct val="150000"/>
              </a:lnSpc>
              <a:buFont typeface="Wingdings" pitchFamily="2" charset="2"/>
              <a:buChar char="Ø"/>
            </a:pPr>
            <a:r>
              <a:rPr lang="en-US" sz="2800" b="1" dirty="0">
                <a:latin typeface="Times New Roman" panose="02020603050405020304" pitchFamily="18" charset="0"/>
                <a:cs typeface="Times New Roman" panose="02020603050405020304" pitchFamily="18" charset="0"/>
              </a:rPr>
              <a:t> Block diagram</a:t>
            </a:r>
          </a:p>
          <a:p>
            <a:pPr algn="just">
              <a:lnSpc>
                <a:spcPct val="150000"/>
              </a:lnSpc>
              <a:buFont typeface="Wingdings" pitchFamily="2" charset="2"/>
              <a:buChar char="Ø"/>
            </a:pPr>
            <a:r>
              <a:rPr lang="en-US" sz="2800" b="1" dirty="0">
                <a:latin typeface="Times New Roman" panose="02020603050405020304" pitchFamily="18" charset="0"/>
                <a:cs typeface="Times New Roman" panose="02020603050405020304" pitchFamily="18" charset="0"/>
              </a:rPr>
              <a:t> Design</a:t>
            </a:r>
          </a:p>
          <a:p>
            <a:endParaRPr lang="en-US" dirty="0"/>
          </a:p>
        </p:txBody>
      </p:sp>
      <p:sp>
        <p:nvSpPr>
          <p:cNvPr id="4" name="Slide Number Placeholder 3">
            <a:extLst>
              <a:ext uri="{FF2B5EF4-FFF2-40B4-BE49-F238E27FC236}">
                <a16:creationId xmlns:a16="http://schemas.microsoft.com/office/drawing/2014/main" id="{27C780D6-B1B6-7EC7-0869-4C2D8050AFD4}"/>
              </a:ext>
            </a:extLst>
          </p:cNvPr>
          <p:cNvSpPr>
            <a:spLocks noGrp="1"/>
          </p:cNvSpPr>
          <p:nvPr>
            <p:ph type="sldNum" sz="quarter" idx="12"/>
          </p:nvPr>
        </p:nvSpPr>
        <p:spPr/>
        <p:txBody>
          <a:bodyPr/>
          <a:lstStyle/>
          <a:p>
            <a:fld id="{E565F29F-F7B3-4EEA-A89D-0174512572C7}" type="slidenum">
              <a:rPr lang="en-US" sz="1800" smtClean="0">
                <a:latin typeface="Times New Roman" panose="02020603050405020304" pitchFamily="18" charset="0"/>
                <a:cs typeface="Times New Roman" panose="02020603050405020304" pitchFamily="18" charset="0"/>
              </a:rPr>
              <a:t>2</a:t>
            </a:fld>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24190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5BE1BF4-D852-062D-EF05-657F66157DD7}"/>
              </a:ext>
            </a:extLst>
          </p:cNvPr>
          <p:cNvSpPr>
            <a:spLocks noGrp="1"/>
          </p:cNvSpPr>
          <p:nvPr>
            <p:ph type="title"/>
          </p:nvPr>
        </p:nvSpPr>
        <p:spPr>
          <a:xfrm>
            <a:off x="0" y="0"/>
            <a:ext cx="12192001" cy="1297859"/>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VOLTAGE &amp; CURRENT WAVE FORMS OF A</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3- PHASE  RECTIFIER </a:t>
            </a:r>
            <a:endParaRPr lang="en-US" dirty="0"/>
          </a:p>
        </p:txBody>
      </p:sp>
      <p:sp>
        <p:nvSpPr>
          <p:cNvPr id="5" name="Slide Number Placeholder 4">
            <a:extLst>
              <a:ext uri="{FF2B5EF4-FFF2-40B4-BE49-F238E27FC236}">
                <a16:creationId xmlns:a16="http://schemas.microsoft.com/office/drawing/2014/main" id="{4E682D35-238C-3AC9-6A79-0F6BC7D9A8C4}"/>
              </a:ext>
            </a:extLst>
          </p:cNvPr>
          <p:cNvSpPr>
            <a:spLocks noGrp="1"/>
          </p:cNvSpPr>
          <p:nvPr>
            <p:ph type="sldNum" sz="quarter" idx="12"/>
          </p:nvPr>
        </p:nvSpPr>
        <p:spPr/>
        <p:txBody>
          <a:bodyPr/>
          <a:lstStyle/>
          <a:p>
            <a:fld id="{E565F29F-F7B3-4EEA-A89D-0174512572C7}" type="slidenum">
              <a:rPr lang="en-US" smtClean="0"/>
              <a:t>20</a:t>
            </a:fld>
            <a:endParaRPr lang="en-US"/>
          </a:p>
        </p:txBody>
      </p:sp>
      <p:pic>
        <p:nvPicPr>
          <p:cNvPr id="2" name="Picture 1">
            <a:extLst>
              <a:ext uri="{FF2B5EF4-FFF2-40B4-BE49-F238E27FC236}">
                <a16:creationId xmlns:a16="http://schemas.microsoft.com/office/drawing/2014/main" id="{DD593CE1-9D8E-97C0-901D-788CD576F6DE}"/>
              </a:ext>
            </a:extLst>
          </p:cNvPr>
          <p:cNvPicPr>
            <a:picLocks noChangeAspect="1"/>
          </p:cNvPicPr>
          <p:nvPr/>
        </p:nvPicPr>
        <p:blipFill>
          <a:blip r:embed="rId2"/>
          <a:stretch>
            <a:fillRect/>
          </a:stretch>
        </p:blipFill>
        <p:spPr>
          <a:xfrm>
            <a:off x="0" y="1163782"/>
            <a:ext cx="12095018" cy="4828557"/>
          </a:xfrm>
          <a:prstGeom prst="rect">
            <a:avLst/>
          </a:prstGeom>
        </p:spPr>
      </p:pic>
    </p:spTree>
    <p:extLst>
      <p:ext uri="{BB962C8B-B14F-4D97-AF65-F5344CB8AC3E}">
        <p14:creationId xmlns:p14="http://schemas.microsoft.com/office/powerpoint/2010/main" val="385115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8B52A-FFF1-67FC-6131-1BFE296B2946}"/>
              </a:ext>
            </a:extLst>
          </p:cNvPr>
          <p:cNvSpPr>
            <a:spLocks noGrp="1"/>
          </p:cNvSpPr>
          <p:nvPr>
            <p:ph type="title"/>
          </p:nvPr>
        </p:nvSpPr>
        <p:spPr>
          <a:xfrm>
            <a:off x="117987" y="18255"/>
            <a:ext cx="11057681" cy="1191113"/>
          </a:xfrm>
        </p:spPr>
        <p:txBody>
          <a:bodyPr/>
          <a:lstStyle/>
          <a:p>
            <a:pPr algn="ctr"/>
            <a:r>
              <a:rPr lang="en-US" dirty="0">
                <a:latin typeface="Times New Roman" panose="02020603050405020304" pitchFamily="18" charset="0"/>
                <a:cs typeface="Times New Roman" panose="02020603050405020304" pitchFamily="18" charset="0"/>
              </a:rPr>
              <a:t>DESIGN OF BUCK CONVERTER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F0248DB-0E1D-04B7-12E9-E1832A702FF6}"/>
                  </a:ext>
                </a:extLst>
              </p:cNvPr>
              <p:cNvSpPr>
                <a:spLocks noGrp="1"/>
              </p:cNvSpPr>
              <p:nvPr>
                <p:ph idx="1"/>
              </p:nvPr>
            </p:nvSpPr>
            <p:spPr>
              <a:xfrm>
                <a:off x="294969" y="914399"/>
                <a:ext cx="6282812" cy="5692877"/>
              </a:xfrm>
            </p:spPr>
            <p:txBody>
              <a:bodyPr>
                <a:normAutofit/>
              </a:bodyPr>
              <a:lstStyle/>
              <a:p>
                <a:pPr>
                  <a:lnSpc>
                    <a:spcPct val="150000"/>
                  </a:lnSpc>
                </a:pPr>
                <a:r>
                  <a:rPr lang="en-IN" b="0" i="0" u="none" strike="noStrike" dirty="0">
                    <a:effectLst/>
                    <a:latin typeface="Times New Roman" panose="02020603050405020304" pitchFamily="18" charset="0"/>
                    <a:cs typeface="Times New Roman" panose="02020603050405020304" pitchFamily="18" charset="0"/>
                  </a:rPr>
                  <a:t>Input voltage, Vs= 360 V,</a:t>
                </a:r>
                <a:br>
                  <a:rPr lang="en-IN" dirty="0">
                    <a:latin typeface="Times New Roman" panose="02020603050405020304" pitchFamily="18" charset="0"/>
                    <a:cs typeface="Times New Roman" panose="02020603050405020304" pitchFamily="18" charset="0"/>
                  </a:rPr>
                </a:br>
                <a:r>
                  <a:rPr lang="en-IN" b="0" i="0" u="none" strike="noStrike" dirty="0">
                    <a:effectLst/>
                    <a:latin typeface="Times New Roman" panose="02020603050405020304" pitchFamily="18" charset="0"/>
                    <a:cs typeface="Times New Roman" panose="02020603050405020304" pitchFamily="18" charset="0"/>
                  </a:rPr>
                  <a:t>Output voltage, Vo = 320V,</a:t>
                </a:r>
              </a:p>
              <a:p>
                <a:pPr>
                  <a:lnSpc>
                    <a:spcPct val="150000"/>
                  </a:lnSpc>
                </a:pPr>
                <a:r>
                  <a:rPr lang="en-IN" dirty="0" err="1">
                    <a:latin typeface="Times New Roman" panose="02020603050405020304" pitchFamily="18" charset="0"/>
                    <a:cs typeface="Times New Roman" panose="02020603050405020304" pitchFamily="18" charset="0"/>
                  </a:rPr>
                  <a:t>Iout</a:t>
                </a:r>
                <a:r>
                  <a:rPr lang="en-IN" dirty="0">
                    <a:latin typeface="Times New Roman" panose="02020603050405020304" pitchFamily="18" charset="0"/>
                    <a:cs typeface="Times New Roman" panose="02020603050405020304" pitchFamily="18" charset="0"/>
                  </a:rPr>
                  <a:t> = 94.5 A</a:t>
                </a:r>
                <a:br>
                  <a:rPr lang="en-IN" dirty="0">
                    <a:latin typeface="Times New Roman" panose="02020603050405020304" pitchFamily="18" charset="0"/>
                    <a:cs typeface="Times New Roman" panose="02020603050405020304" pitchFamily="18" charset="0"/>
                  </a:rPr>
                </a:br>
                <a:r>
                  <a:rPr lang="en-IN" b="0" i="0" u="none" strike="noStrike" dirty="0">
                    <a:effectLst/>
                    <a:latin typeface="Times New Roman" panose="02020603050405020304" pitchFamily="18" charset="0"/>
                    <a:cs typeface="Times New Roman" panose="02020603050405020304" pitchFamily="18" charset="0"/>
                  </a:rPr>
                  <a:t>Duty cycle, D= 320/360 =0.889,</a:t>
                </a:r>
              </a:p>
              <a:p>
                <a:pPr>
                  <a:lnSpc>
                    <a:spcPct val="150000"/>
                  </a:lnSpc>
                </a:pPr>
                <a14:m>
                  <m:oMath xmlns:m="http://schemas.openxmlformats.org/officeDocument/2006/math">
                    <m:r>
                      <a:rPr lang="en-IN"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IN" dirty="0" err="1">
                    <a:latin typeface="Times New Roman" panose="02020603050405020304" pitchFamily="18" charset="0"/>
                    <a:cs typeface="Times New Roman" panose="02020603050405020304" pitchFamily="18" charset="0"/>
                  </a:rPr>
                  <a:t>i</a:t>
                </a:r>
                <a:r>
                  <a:rPr lang="en-IN" dirty="0">
                    <a:latin typeface="Times New Roman" panose="02020603050405020304" pitchFamily="18" charset="0"/>
                    <a:cs typeface="Times New Roman" panose="02020603050405020304" pitchFamily="18" charset="0"/>
                  </a:rPr>
                  <a:t>=20% </a:t>
                </a:r>
                <a14:m>
                  <m:oMath xmlns:m="http://schemas.openxmlformats.org/officeDocument/2006/math">
                    <m:r>
                      <a:rPr lang="en-IN"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IN" dirty="0">
                    <a:latin typeface="Times New Roman" panose="02020603050405020304" pitchFamily="18" charset="0"/>
                    <a:cs typeface="Times New Roman" panose="02020603050405020304" pitchFamily="18" charset="0"/>
                  </a:rPr>
                  <a:t> i</a:t>
                </a:r>
                <a:r>
                  <a:rPr lang="en-IN" sz="2200" dirty="0">
                    <a:latin typeface="Times New Roman" panose="02020603050405020304" pitchFamily="18" charset="0"/>
                    <a:cs typeface="Times New Roman" panose="02020603050405020304" pitchFamily="18" charset="0"/>
                  </a:rPr>
                  <a:t>out</a:t>
                </a:r>
              </a:p>
              <a:p>
                <a:pPr>
                  <a:lnSpc>
                    <a:spcPct val="150000"/>
                  </a:lnSpc>
                </a:pPr>
                <a14:m>
                  <m:oMath xmlns:m="http://schemas.openxmlformats.org/officeDocument/2006/math">
                    <m:r>
                      <a:rPr lang="en-IN" sz="2200" i="1" dirty="0" smtClean="0">
                        <a:latin typeface="Cambria Math" panose="02040503050406030204" pitchFamily="18" charset="0"/>
                      </a:rPr>
                      <m:t>𝐿</m:t>
                    </m:r>
                    <m:r>
                      <a:rPr lang="en-IN" sz="2200" i="0" dirty="0" smtClean="0">
                        <a:latin typeface="Cambria Math" panose="02040503050406030204" pitchFamily="18" charset="0"/>
                      </a:rPr>
                      <m:t>=</m:t>
                    </m:r>
                    <m:f>
                      <m:fPr>
                        <m:ctrlPr>
                          <a:rPr lang="en-IN" sz="2200" i="1" dirty="0" smtClean="0">
                            <a:solidFill>
                              <a:srgbClr val="836967"/>
                            </a:solidFill>
                            <a:latin typeface="Cambria Math" panose="02040503050406030204" pitchFamily="18" charset="0"/>
                          </a:rPr>
                        </m:ctrlPr>
                      </m:fPr>
                      <m:num>
                        <m:sSub>
                          <m:sSubPr>
                            <m:ctrlPr>
                              <a:rPr lang="en-IN" sz="2200" i="1" dirty="0" smtClean="0">
                                <a:solidFill>
                                  <a:srgbClr val="836967"/>
                                </a:solidFill>
                                <a:latin typeface="Cambria Math" panose="02040503050406030204" pitchFamily="18" charset="0"/>
                              </a:rPr>
                            </m:ctrlPr>
                          </m:sSubPr>
                          <m:e>
                            <m:r>
                              <a:rPr lang="en-IN" sz="2200" i="1" dirty="0" smtClean="0">
                                <a:latin typeface="Cambria Math" panose="02040503050406030204" pitchFamily="18" charset="0"/>
                              </a:rPr>
                              <m:t>𝑉</m:t>
                            </m:r>
                          </m:e>
                          <m:sub>
                            <m:r>
                              <a:rPr lang="en-IN" sz="2200" i="0" dirty="0" smtClean="0">
                                <a:latin typeface="Cambria Math" panose="02040503050406030204" pitchFamily="18" charset="0"/>
                              </a:rPr>
                              <m:t>0</m:t>
                            </m:r>
                          </m:sub>
                        </m:sSub>
                        <m:r>
                          <a:rPr lang="en-IN" sz="2200" i="0" dirty="0" smtClean="0">
                            <a:latin typeface="Cambria Math" panose="02040503050406030204" pitchFamily="18" charset="0"/>
                          </a:rPr>
                          <m:t>×1−</m:t>
                        </m:r>
                        <m:r>
                          <a:rPr lang="en-IN" sz="2200" i="1" dirty="0" smtClean="0">
                            <a:latin typeface="Cambria Math" panose="02040503050406030204" pitchFamily="18" charset="0"/>
                          </a:rPr>
                          <m:t>𝐷</m:t>
                        </m:r>
                      </m:num>
                      <m:den>
                        <m:r>
                          <m:rPr>
                            <m:sty m:val="p"/>
                          </m:rPr>
                          <a:rPr lang="en-IN" sz="2200" i="0" dirty="0" smtClean="0">
                            <a:latin typeface="Cambria Math" panose="02040503050406030204" pitchFamily="18" charset="0"/>
                          </a:rPr>
                          <m:t>Δ</m:t>
                        </m:r>
                        <m:r>
                          <a:rPr lang="en-IN" sz="2200" i="0" dirty="0" smtClean="0">
                            <a:latin typeface="Cambria Math" panose="02040503050406030204" pitchFamily="18" charset="0"/>
                          </a:rPr>
                          <m:t>ⅈ×</m:t>
                        </m:r>
                        <m:r>
                          <a:rPr lang="en-IN" sz="2200" i="1" dirty="0" smtClean="0">
                            <a:latin typeface="Cambria Math" panose="02040503050406030204" pitchFamily="18" charset="0"/>
                          </a:rPr>
                          <m:t>𝑓</m:t>
                        </m:r>
                      </m:den>
                    </m:f>
                    <m:r>
                      <a:rPr lang="en-IN" sz="2200" i="0" dirty="0" smtClean="0">
                        <a:latin typeface="Cambria Math" panose="02040503050406030204" pitchFamily="18" charset="0"/>
                      </a:rPr>
                      <m:t>=0.</m:t>
                    </m:r>
                    <m:r>
                      <a:rPr lang="en-IN" sz="2200" b="0" i="0" dirty="0" smtClean="0">
                        <a:latin typeface="Cambria Math" panose="02040503050406030204" pitchFamily="18" charset="0"/>
                      </a:rPr>
                      <m:t>189</m:t>
                    </m:r>
                    <m:r>
                      <m:rPr>
                        <m:sty m:val="p"/>
                      </m:rPr>
                      <a:rPr lang="en-US" sz="2200" b="0" i="0" dirty="0" smtClean="0">
                        <a:latin typeface="Cambria Math" panose="02040503050406030204" pitchFamily="18" charset="0"/>
                      </a:rPr>
                      <m:t>mH</m:t>
                    </m:r>
                  </m:oMath>
                </a14:m>
                <a:endParaRPr lang="en-US" sz="2200" b="0" dirty="0">
                  <a:latin typeface="Times New Roman" panose="02020603050405020304" pitchFamily="18" charset="0"/>
                </a:endParaRPr>
              </a:p>
              <a:p>
                <a:pPr>
                  <a:lnSpc>
                    <a:spcPct val="150000"/>
                  </a:lnSpc>
                </a:pPr>
                <a14:m>
                  <m:oMath xmlns:m="http://schemas.openxmlformats.org/officeDocument/2006/math">
                    <m:r>
                      <a:rPr lang="en-IN" sz="2200" i="1" dirty="0" smtClean="0">
                        <a:latin typeface="Cambria Math" panose="02040503050406030204" pitchFamily="18" charset="0"/>
                      </a:rPr>
                      <m:t>𝐶</m:t>
                    </m:r>
                    <m:r>
                      <a:rPr lang="en-IN" sz="2200" i="0" dirty="0" smtClean="0">
                        <a:latin typeface="Cambria Math" panose="02040503050406030204" pitchFamily="18" charset="0"/>
                      </a:rPr>
                      <m:t>=</m:t>
                    </m:r>
                    <m:f>
                      <m:fPr>
                        <m:ctrlPr>
                          <a:rPr lang="en-IN" sz="2200" i="1" dirty="0" smtClean="0">
                            <a:solidFill>
                              <a:srgbClr val="836967"/>
                            </a:solidFill>
                            <a:latin typeface="Cambria Math" panose="02040503050406030204" pitchFamily="18" charset="0"/>
                          </a:rPr>
                        </m:ctrlPr>
                      </m:fPr>
                      <m:num>
                        <m:r>
                          <m:rPr>
                            <m:sty m:val="p"/>
                          </m:rPr>
                          <a:rPr lang="en-IN" sz="2200" i="0" dirty="0" smtClean="0">
                            <a:latin typeface="Cambria Math" panose="02040503050406030204" pitchFamily="18" charset="0"/>
                          </a:rPr>
                          <m:t>Δ</m:t>
                        </m:r>
                        <m:r>
                          <a:rPr lang="en-IN" sz="2200" i="0" dirty="0" smtClean="0">
                            <a:latin typeface="Cambria Math" panose="02040503050406030204" pitchFamily="18" charset="0"/>
                          </a:rPr>
                          <m:t>ⅈ</m:t>
                        </m:r>
                      </m:num>
                      <m:den>
                        <m:r>
                          <a:rPr lang="en-IN" sz="2200" i="0" dirty="0" smtClean="0">
                            <a:latin typeface="Cambria Math" panose="02040503050406030204" pitchFamily="18" charset="0"/>
                          </a:rPr>
                          <m:t>8⋅</m:t>
                        </m:r>
                        <m:r>
                          <a:rPr lang="en-IN" sz="2200" i="1" dirty="0" smtClean="0">
                            <a:latin typeface="Cambria Math" panose="02040503050406030204" pitchFamily="18" charset="0"/>
                          </a:rPr>
                          <m:t>𝑓</m:t>
                        </m:r>
                        <m:r>
                          <a:rPr lang="en-US" sz="2200" b="0" i="1" dirty="0" smtClean="0">
                            <a:latin typeface="Cambria Math" panose="02040503050406030204" pitchFamily="18" charset="0"/>
                          </a:rPr>
                          <m:t> .</m:t>
                        </m:r>
                        <m:r>
                          <m:rPr>
                            <m:sty m:val="p"/>
                          </m:rPr>
                          <a:rPr lang="en-IN" sz="2200" dirty="0">
                            <a:latin typeface="Cambria Math" panose="02040503050406030204" pitchFamily="18" charset="0"/>
                          </a:rPr>
                          <m:t>Δ</m:t>
                        </m:r>
                        <m:r>
                          <m:rPr>
                            <m:nor/>
                          </m:rPr>
                          <a:rPr lang="en-US" sz="2200" b="0" i="0" dirty="0" smtClean="0">
                            <a:latin typeface="Cambria Math" panose="02040503050406030204" pitchFamily="18" charset="0"/>
                          </a:rPr>
                          <m:t>v</m:t>
                        </m:r>
                      </m:den>
                    </m:f>
                    <m:r>
                      <a:rPr lang="en-IN" sz="2200" i="0" dirty="0" smtClean="0">
                        <a:latin typeface="Cambria Math" panose="02040503050406030204" pitchFamily="18" charset="0"/>
                      </a:rPr>
                      <m:t>=7.8</m:t>
                    </m:r>
                    <m:r>
                      <a:rPr lang="en-IN" sz="2200" b="0" i="0" dirty="0" smtClean="0">
                        <a:latin typeface="Cambria Math" panose="02040503050406030204" pitchFamily="18" charset="0"/>
                      </a:rPr>
                      <m:t>75</m:t>
                    </m:r>
                  </m:oMath>
                </a14:m>
                <a:r>
                  <a:rPr lang="en-US" sz="2200" dirty="0"/>
                  <a:t> </a:t>
                </a:r>
                <a14:m>
                  <m:oMath xmlns:m="http://schemas.openxmlformats.org/officeDocument/2006/math">
                    <m:r>
                      <a:rPr lang="en-US" sz="2200" i="1" dirty="0">
                        <a:latin typeface="Cambria Math" panose="02040503050406030204" pitchFamily="18" charset="0"/>
                      </a:rPr>
                      <m:t>𝜇</m:t>
                    </m:r>
                    <m:r>
                      <a:rPr lang="en-US" sz="2200" i="1" dirty="0">
                        <a:latin typeface="Cambria Math" panose="02040503050406030204" pitchFamily="18" charset="0"/>
                      </a:rPr>
                      <m:t>𝐹</m:t>
                    </m:r>
                  </m:oMath>
                </a14:m>
                <a:endParaRPr lang="en-IN" sz="2200" dirty="0">
                  <a:latin typeface="Times New Roman" panose="02020603050405020304" pitchFamily="18" charset="0"/>
                  <a:cs typeface="Times New Roman" panose="02020603050405020304" pitchFamily="18" charset="0"/>
                </a:endParaRPr>
              </a:p>
              <a:p>
                <a:pPr>
                  <a:lnSpc>
                    <a:spcPct val="150000"/>
                  </a:lnSpc>
                </a:pPr>
                <a:endParaRPr lang="en-IN" dirty="0">
                  <a:latin typeface="Times New Roman" panose="02020603050405020304" pitchFamily="18" charset="0"/>
                  <a:cs typeface="Times New Roman" panose="02020603050405020304" pitchFamily="18" charset="0"/>
                </a:endParaRPr>
              </a:p>
              <a:p>
                <a:pPr marL="0" indent="0">
                  <a:lnSpc>
                    <a:spcPct val="150000"/>
                  </a:lnSpc>
                  <a:buNone/>
                </a:pPr>
                <a:endParaRPr lang="en-IN" dirty="0">
                  <a:latin typeface="Times New Roman" panose="02020603050405020304" pitchFamily="18" charset="0"/>
                  <a:cs typeface="Times New Roman" panose="02020603050405020304" pitchFamily="18" charset="0"/>
                </a:endParaRPr>
              </a:p>
              <a:p>
                <a:endParaRPr lang="en-US" dirty="0"/>
              </a:p>
            </p:txBody>
          </p:sp>
        </mc:Choice>
        <mc:Fallback xmlns="">
          <p:sp>
            <p:nvSpPr>
              <p:cNvPr id="3" name="Content Placeholder 2">
                <a:extLst>
                  <a:ext uri="{FF2B5EF4-FFF2-40B4-BE49-F238E27FC236}">
                    <a16:creationId xmlns:a16="http://schemas.microsoft.com/office/drawing/2014/main" id="{EF0248DB-0E1D-04B7-12E9-E1832A702FF6}"/>
                  </a:ext>
                </a:extLst>
              </p:cNvPr>
              <p:cNvSpPr>
                <a:spLocks noGrp="1" noRot="1" noChangeAspect="1" noMove="1" noResize="1" noEditPoints="1" noAdjustHandles="1" noChangeArrowheads="1" noChangeShapeType="1" noTextEdit="1"/>
              </p:cNvSpPr>
              <p:nvPr>
                <p:ph idx="1"/>
              </p:nvPr>
            </p:nvSpPr>
            <p:spPr>
              <a:xfrm>
                <a:off x="294969" y="914399"/>
                <a:ext cx="6282812" cy="5692877"/>
              </a:xfrm>
              <a:blipFill>
                <a:blip r:embed="rId2"/>
                <a:stretch>
                  <a:fillRect l="-1746"/>
                </a:stretch>
              </a:blipFill>
            </p:spPr>
            <p:txBody>
              <a:bodyPr/>
              <a:lstStyle/>
              <a:p>
                <a:r>
                  <a:rPr lang="en-IN">
                    <a:noFill/>
                  </a:rPr>
                  <a:t> </a:t>
                </a:r>
              </a:p>
            </p:txBody>
          </p:sp>
        </mc:Fallback>
      </mc:AlternateContent>
      <p:sp>
        <p:nvSpPr>
          <p:cNvPr id="5" name="Slide Number Placeholder 4">
            <a:extLst>
              <a:ext uri="{FF2B5EF4-FFF2-40B4-BE49-F238E27FC236}">
                <a16:creationId xmlns:a16="http://schemas.microsoft.com/office/drawing/2014/main" id="{F063967F-78D4-E49A-A052-9820B64A6890}"/>
              </a:ext>
            </a:extLst>
          </p:cNvPr>
          <p:cNvSpPr>
            <a:spLocks noGrp="1"/>
          </p:cNvSpPr>
          <p:nvPr>
            <p:ph type="sldNum" sz="quarter" idx="12"/>
          </p:nvPr>
        </p:nvSpPr>
        <p:spPr/>
        <p:txBody>
          <a:bodyPr/>
          <a:lstStyle/>
          <a:p>
            <a:fld id="{E565F29F-F7B3-4EEA-A89D-0174512572C7}" type="slidenum">
              <a:rPr lang="en-US" smtClean="0"/>
              <a:t>21</a:t>
            </a:fld>
            <a:endParaRPr lang="en-US"/>
          </a:p>
        </p:txBody>
      </p:sp>
      <p:pic>
        <p:nvPicPr>
          <p:cNvPr id="14" name="Content Placeholder 4">
            <a:extLst>
              <a:ext uri="{FF2B5EF4-FFF2-40B4-BE49-F238E27FC236}">
                <a16:creationId xmlns:a16="http://schemas.microsoft.com/office/drawing/2014/main" id="{1DF183D6-190D-1010-1A24-387BA747A7E7}"/>
              </a:ext>
            </a:extLst>
          </p:cNvPr>
          <p:cNvPicPr>
            <a:picLocks noGrp="1" noChangeAspect="1"/>
          </p:cNvPicPr>
          <p:nvPr>
            <p:ph sz="half" idx="4294967295"/>
          </p:nvPr>
        </p:nvPicPr>
        <p:blipFill>
          <a:blip r:embed="rId3"/>
          <a:stretch>
            <a:fillRect/>
          </a:stretch>
        </p:blipFill>
        <p:spPr>
          <a:xfrm>
            <a:off x="6459794" y="1758615"/>
            <a:ext cx="5319250" cy="4004444"/>
          </a:xfrm>
          <a:prstGeom prst="rect">
            <a:avLst/>
          </a:prstGeom>
        </p:spPr>
      </p:pic>
    </p:spTree>
    <p:extLst>
      <p:ext uri="{BB962C8B-B14F-4D97-AF65-F5344CB8AC3E}">
        <p14:creationId xmlns:p14="http://schemas.microsoft.com/office/powerpoint/2010/main" val="26691394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Effect transition="in" filter="fade">
                                      <p:cBhvr>
                                        <p:cTn id="21" dur="1000"/>
                                        <p:tgtEl>
                                          <p:spTgt spid="3">
                                            <p:txEl>
                                              <p:pRg st="0" end="0"/>
                                            </p:txEl>
                                          </p:spTgt>
                                        </p:tgtEl>
                                      </p:cBhvr>
                                    </p:animEffect>
                                    <p:anim calcmode="lin" valueType="num">
                                      <p:cBhvr>
                                        <p:cTn id="2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1" end="1"/>
                                            </p:txEl>
                                          </p:spTgt>
                                        </p:tgtEl>
                                        <p:attrNameLst>
                                          <p:attrName>style.visibility</p:attrName>
                                        </p:attrNameLst>
                                      </p:cBhvr>
                                      <p:to>
                                        <p:strVal val="visible"/>
                                      </p:to>
                                    </p:set>
                                    <p:animEffect transition="in" filter="fade">
                                      <p:cBhvr>
                                        <p:cTn id="28" dur="1000"/>
                                        <p:tgtEl>
                                          <p:spTgt spid="3">
                                            <p:txEl>
                                              <p:pRg st="1" end="1"/>
                                            </p:txEl>
                                          </p:spTgt>
                                        </p:tgtEl>
                                      </p:cBhvr>
                                    </p:animEffect>
                                    <p:anim calcmode="lin" valueType="num">
                                      <p:cBhvr>
                                        <p:cTn id="2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animEffect transition="in" filter="fade">
                                      <p:cBhvr>
                                        <p:cTn id="35" dur="1000"/>
                                        <p:tgtEl>
                                          <p:spTgt spid="3">
                                            <p:txEl>
                                              <p:pRg st="2" end="2"/>
                                            </p:txEl>
                                          </p:spTgt>
                                        </p:tgtEl>
                                      </p:cBhvr>
                                    </p:animEffect>
                                    <p:anim calcmode="lin" valueType="num">
                                      <p:cBhvr>
                                        <p:cTn id="3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3" end="3"/>
                                            </p:txEl>
                                          </p:spTgt>
                                        </p:tgtEl>
                                        <p:attrNameLst>
                                          <p:attrName>style.visibility</p:attrName>
                                        </p:attrNameLst>
                                      </p:cBhvr>
                                      <p:to>
                                        <p:strVal val="visible"/>
                                      </p:to>
                                    </p:set>
                                    <p:animEffect transition="in" filter="fade">
                                      <p:cBhvr>
                                        <p:cTn id="42" dur="1000"/>
                                        <p:tgtEl>
                                          <p:spTgt spid="3">
                                            <p:txEl>
                                              <p:pRg st="3" end="3"/>
                                            </p:txEl>
                                          </p:spTgt>
                                        </p:tgtEl>
                                      </p:cBhvr>
                                    </p:animEffect>
                                    <p:anim calcmode="lin" valueType="num">
                                      <p:cBhvr>
                                        <p:cTn id="4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3">
                                            <p:txEl>
                                              <p:pRg st="4" end="4"/>
                                            </p:txEl>
                                          </p:spTgt>
                                        </p:tgtEl>
                                        <p:attrNameLst>
                                          <p:attrName>style.visibility</p:attrName>
                                        </p:attrNameLst>
                                      </p:cBhvr>
                                      <p:to>
                                        <p:strVal val="visible"/>
                                      </p:to>
                                    </p:set>
                                    <p:animEffect transition="in" filter="fade">
                                      <p:cBhvr>
                                        <p:cTn id="49" dur="1000"/>
                                        <p:tgtEl>
                                          <p:spTgt spid="3">
                                            <p:txEl>
                                              <p:pRg st="4" end="4"/>
                                            </p:txEl>
                                          </p:spTgt>
                                        </p:tgtEl>
                                      </p:cBhvr>
                                    </p:animEffect>
                                    <p:anim calcmode="lin" valueType="num">
                                      <p:cBhvr>
                                        <p:cTn id="5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CBAAEE3-E356-F645-16F8-CDC5E8B68E2C}"/>
              </a:ext>
            </a:extLst>
          </p:cNvPr>
          <p:cNvSpPr>
            <a:spLocks noGrp="1"/>
          </p:cNvSpPr>
          <p:nvPr>
            <p:ph type="title"/>
          </p:nvPr>
        </p:nvSpPr>
        <p:spPr>
          <a:xfrm>
            <a:off x="0" y="1"/>
            <a:ext cx="12192000" cy="1224116"/>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 VOLTAGE &amp;CUTTENT WAVE FORMS BUCK CONVERTER GRAPHS</a:t>
            </a:r>
            <a:endParaRPr lang="en-US" dirty="0"/>
          </a:p>
        </p:txBody>
      </p:sp>
      <p:sp>
        <p:nvSpPr>
          <p:cNvPr id="5" name="Slide Number Placeholder 4">
            <a:extLst>
              <a:ext uri="{FF2B5EF4-FFF2-40B4-BE49-F238E27FC236}">
                <a16:creationId xmlns:a16="http://schemas.microsoft.com/office/drawing/2014/main" id="{7D8A9855-1397-D76B-B621-67EF4C9348C1}"/>
              </a:ext>
            </a:extLst>
          </p:cNvPr>
          <p:cNvSpPr>
            <a:spLocks noGrp="1"/>
          </p:cNvSpPr>
          <p:nvPr>
            <p:ph type="sldNum" sz="quarter" idx="12"/>
          </p:nvPr>
        </p:nvSpPr>
        <p:spPr/>
        <p:txBody>
          <a:bodyPr/>
          <a:lstStyle/>
          <a:p>
            <a:fld id="{E565F29F-F7B3-4EEA-A89D-0174512572C7}" type="slidenum">
              <a:rPr lang="en-US" smtClean="0"/>
              <a:t>22</a:t>
            </a:fld>
            <a:endParaRPr lang="en-US"/>
          </a:p>
        </p:txBody>
      </p:sp>
      <p:pic>
        <p:nvPicPr>
          <p:cNvPr id="7" name="Picture 6">
            <a:extLst>
              <a:ext uri="{FF2B5EF4-FFF2-40B4-BE49-F238E27FC236}">
                <a16:creationId xmlns:a16="http://schemas.microsoft.com/office/drawing/2014/main" id="{8B86AA88-BFA4-D279-C563-101F069B2AB3}"/>
              </a:ext>
            </a:extLst>
          </p:cNvPr>
          <p:cNvPicPr>
            <a:picLocks noChangeAspect="1"/>
          </p:cNvPicPr>
          <p:nvPr/>
        </p:nvPicPr>
        <p:blipFill>
          <a:blip r:embed="rId2"/>
          <a:stretch>
            <a:fillRect/>
          </a:stretch>
        </p:blipFill>
        <p:spPr>
          <a:xfrm>
            <a:off x="442453" y="1541637"/>
            <a:ext cx="11223522" cy="4814713"/>
          </a:xfrm>
          <a:prstGeom prst="rect">
            <a:avLst/>
          </a:prstGeom>
        </p:spPr>
      </p:pic>
    </p:spTree>
    <p:extLst>
      <p:ext uri="{BB962C8B-B14F-4D97-AF65-F5344CB8AC3E}">
        <p14:creationId xmlns:p14="http://schemas.microsoft.com/office/powerpoint/2010/main" val="25765893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D2DA9-CCEB-5E6E-E5D9-AB79FC800637}"/>
              </a:ext>
            </a:extLst>
          </p:cNvPr>
          <p:cNvSpPr>
            <a:spLocks noGrp="1"/>
          </p:cNvSpPr>
          <p:nvPr>
            <p:ph type="title"/>
          </p:nvPr>
        </p:nvSpPr>
        <p:spPr>
          <a:xfrm>
            <a:off x="0" y="2"/>
            <a:ext cx="12192000" cy="811160"/>
          </a:xfrm>
        </p:spPr>
        <p:txBody>
          <a:bodyPr/>
          <a:lstStyle/>
          <a:p>
            <a:r>
              <a:rPr lang="en-US" dirty="0">
                <a:latin typeface="Times New Roman" panose="02020603050405020304" pitchFamily="18" charset="0"/>
                <a:cs typeface="Times New Roman" panose="02020603050405020304" pitchFamily="18" charset="0"/>
              </a:rPr>
              <a:t>DESIGN OF BI-DIRECTIONAL CONVERTER</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6015BA2-F4E5-0BF6-B1E0-B285990672FA}"/>
                  </a:ext>
                </a:extLst>
              </p:cNvPr>
              <p:cNvSpPr>
                <a:spLocks noGrp="1"/>
              </p:cNvSpPr>
              <p:nvPr>
                <p:ph sz="half" idx="1"/>
              </p:nvPr>
            </p:nvSpPr>
            <p:spPr>
              <a:xfrm>
                <a:off x="-2" y="604684"/>
                <a:ext cx="6799007" cy="6253315"/>
              </a:xfrm>
            </p:spPr>
            <p:txBody>
              <a:bodyPr>
                <a:normAutofit fontScale="92500" lnSpcReduction="10000"/>
              </a:bodyPr>
              <a:lstStyle/>
              <a:p>
                <a:pPr marL="0" indent="0">
                  <a:buNone/>
                </a:pPr>
                <a:endParaRPr lang="en-US" sz="2800"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rPr>
                  <a:t>Vin= 360V</a:t>
                </a:r>
              </a:p>
              <a:p>
                <a:pPr>
                  <a:lnSpc>
                    <a:spcPct val="150000"/>
                  </a:lnSpc>
                </a:pPr>
                <a:r>
                  <a:rPr lang="en-US" dirty="0" err="1">
                    <a:latin typeface="Times New Roman" panose="02020603050405020304" pitchFamily="18" charset="0"/>
                    <a:cs typeface="Times New Roman" panose="02020603050405020304" pitchFamily="18" charset="0"/>
                  </a:rPr>
                  <a:t>Vout</a:t>
                </a:r>
                <a:r>
                  <a:rPr lang="en-US" dirty="0">
                    <a:latin typeface="Times New Roman" panose="02020603050405020304" pitchFamily="18" charset="0"/>
                    <a:cs typeface="Times New Roman" panose="02020603050405020304" pitchFamily="18" charset="0"/>
                  </a:rPr>
                  <a:t>= 200V</a:t>
                </a:r>
              </a:p>
              <a:p>
                <a:pPr>
                  <a:lnSpc>
                    <a:spcPct val="150000"/>
                  </a:lnSpc>
                </a:pPr>
                <a:r>
                  <a:rPr lang="en-US" dirty="0">
                    <a:latin typeface="Times New Roman" panose="02020603050405020304" pitchFamily="18" charset="0"/>
                    <a:cs typeface="Times New Roman" panose="02020603050405020304" pitchFamily="18" charset="0"/>
                  </a:rPr>
                  <a:t>Battery capacity= 10kWh</a:t>
                </a:r>
              </a:p>
              <a:p>
                <a:pPr>
                  <a:lnSpc>
                    <a:spcPct val="150000"/>
                  </a:lnSpc>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V=0.1</a:t>
                </a: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err="1">
                    <a:latin typeface="Times New Roman" panose="02020603050405020304" pitchFamily="18" charset="0"/>
                    <a:cs typeface="Times New Roman" panose="02020603050405020304" pitchFamily="18" charset="0"/>
                  </a:rPr>
                  <a:t>Vout</a:t>
                </a:r>
                <a:r>
                  <a:rPr lang="en-US" dirty="0">
                    <a:latin typeface="Times New Roman" panose="02020603050405020304" pitchFamily="18" charset="0"/>
                    <a:cs typeface="Times New Roman" panose="02020603050405020304" pitchFamily="18" charset="0"/>
                  </a:rPr>
                  <a:t>= 20V</a:t>
                </a:r>
              </a:p>
              <a:p>
                <a:pPr>
                  <a:lnSpc>
                    <a:spcPct val="150000"/>
                  </a:lnSpc>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err="1">
                    <a:latin typeface="Times New Roman" panose="02020603050405020304" pitchFamily="18"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=10A</a:t>
                </a:r>
              </a:p>
              <a:p>
                <a:pPr>
                  <a:lnSpc>
                    <a:spcPct val="150000"/>
                  </a:lnSpc>
                </a:pPr>
                <a:r>
                  <a:rPr lang="en-US" dirty="0">
                    <a:latin typeface="Times New Roman" panose="02020603050405020304" pitchFamily="18" charset="0"/>
                    <a:cs typeface="Times New Roman" panose="02020603050405020304" pitchFamily="18" charset="0"/>
                  </a:rPr>
                  <a:t>L= </a:t>
                </a:r>
                <a14:m>
                  <m:oMath xmlns:m="http://schemas.openxmlformats.org/officeDocument/2006/math">
                    <m:f>
                      <m:fPr>
                        <m:ctrlPr>
                          <a:rPr lang="en-US" i="1" smtClean="0">
                            <a:latin typeface="Cambria Math" panose="02040503050406030204" pitchFamily="18" charset="0"/>
                            <a:cs typeface="Times New Roman" panose="02020603050405020304" pitchFamily="18" charset="0"/>
                          </a:rPr>
                        </m:ctrlPr>
                      </m:fPr>
                      <m:num>
                        <m:r>
                          <a:rPr lang="en-US" b="0" i="1" smtClean="0">
                            <a:latin typeface="Cambria Math" panose="02040503050406030204" pitchFamily="18" charset="0"/>
                            <a:cs typeface="Times New Roman" panose="02020603050405020304" pitchFamily="18" charset="0"/>
                          </a:rPr>
                          <m:t>𝑉𝑜𝑢𝑡</m:t>
                        </m:r>
                        <m:r>
                          <a:rPr lang="en-US" b="0" i="1" smtClean="0">
                            <a:latin typeface="Cambria Math" panose="02040503050406030204" pitchFamily="18" charset="0"/>
                            <a:ea typeface="Cambria Math" panose="02040503050406030204" pitchFamily="18" charset="0"/>
                            <a:cs typeface="Times New Roman" panose="02020603050405020304" pitchFamily="18" charset="0"/>
                          </a:rPr>
                          <m:t>×(</m:t>
                        </m:r>
                        <m:r>
                          <a:rPr lang="en-US" b="0" i="1" smtClean="0">
                            <a:latin typeface="Cambria Math" panose="02040503050406030204" pitchFamily="18" charset="0"/>
                            <a:ea typeface="Cambria Math" panose="02040503050406030204" pitchFamily="18" charset="0"/>
                            <a:cs typeface="Times New Roman" panose="02020603050405020304" pitchFamily="18" charset="0"/>
                          </a:rPr>
                          <m:t>𝑉𝑖𝑛</m:t>
                        </m:r>
                        <m:r>
                          <a:rPr lang="en-US" b="0" i="1" smtClean="0">
                            <a:latin typeface="Cambria Math" panose="02040503050406030204" pitchFamily="18" charset="0"/>
                            <a:ea typeface="Cambria Math" panose="02040503050406030204" pitchFamily="18" charset="0"/>
                            <a:cs typeface="Times New Roman" panose="02020603050405020304" pitchFamily="18" charset="0"/>
                          </a:rPr>
                          <m:t>−</m:t>
                        </m:r>
                        <m:r>
                          <a:rPr lang="en-US" b="0" i="1" smtClean="0">
                            <a:latin typeface="Cambria Math" panose="02040503050406030204" pitchFamily="18" charset="0"/>
                            <a:ea typeface="Cambria Math" panose="02040503050406030204" pitchFamily="18" charset="0"/>
                            <a:cs typeface="Times New Roman" panose="02020603050405020304" pitchFamily="18" charset="0"/>
                          </a:rPr>
                          <m:t>𝑉𝑜𝑢𝑡</m:t>
                        </m:r>
                        <m:r>
                          <a:rPr lang="en-US" b="0" i="1" smtClean="0">
                            <a:latin typeface="Cambria Math" panose="02040503050406030204" pitchFamily="18" charset="0"/>
                            <a:ea typeface="Cambria Math" panose="02040503050406030204" pitchFamily="18" charset="0"/>
                            <a:cs typeface="Times New Roman" panose="02020603050405020304" pitchFamily="18" charset="0"/>
                          </a:rPr>
                          <m:t>)</m:t>
                        </m:r>
                      </m:num>
                      <m:den>
                        <m:r>
                          <a:rPr lang="en-US" i="1" smtClean="0">
                            <a:latin typeface="Cambria Math" panose="02040503050406030204" pitchFamily="18" charset="0"/>
                            <a:ea typeface="Cambria Math" panose="02040503050406030204" pitchFamily="18" charset="0"/>
                            <a:cs typeface="Times New Roman" panose="02020603050405020304" pitchFamily="18" charset="0"/>
                          </a:rPr>
                          <m:t>∆</m:t>
                        </m:r>
                        <m:r>
                          <a:rPr lang="en-US" b="0" i="1" smtClean="0">
                            <a:latin typeface="Cambria Math" panose="02040503050406030204" pitchFamily="18" charset="0"/>
                            <a:ea typeface="Cambria Math" panose="02040503050406030204" pitchFamily="18" charset="0"/>
                            <a:cs typeface="Times New Roman" panose="02020603050405020304" pitchFamily="18" charset="0"/>
                          </a:rPr>
                          <m:t>𝐼</m:t>
                        </m:r>
                        <m:r>
                          <a:rPr lang="en-US" b="0" i="1" smtClean="0">
                            <a:latin typeface="Cambria Math" panose="02040503050406030204" pitchFamily="18" charset="0"/>
                            <a:ea typeface="Cambria Math" panose="02040503050406030204" pitchFamily="18" charset="0"/>
                            <a:cs typeface="Times New Roman" panose="02020603050405020304" pitchFamily="18" charset="0"/>
                          </a:rPr>
                          <m:t>×</m:t>
                        </m:r>
                        <m:r>
                          <a:rPr lang="en-US" b="0" i="1" smtClean="0">
                            <a:latin typeface="Cambria Math" panose="02040503050406030204" pitchFamily="18" charset="0"/>
                            <a:ea typeface="Cambria Math" panose="02040503050406030204" pitchFamily="18" charset="0"/>
                            <a:cs typeface="Times New Roman" panose="02020603050405020304" pitchFamily="18" charset="0"/>
                          </a:rPr>
                          <m:t>𝐹𝑠𝑤</m:t>
                        </m:r>
                        <m:r>
                          <a:rPr lang="en-US" b="0" i="1" smtClean="0">
                            <a:latin typeface="Cambria Math" panose="02040503050406030204" pitchFamily="18" charset="0"/>
                            <a:ea typeface="Cambria Math" panose="02040503050406030204" pitchFamily="18" charset="0"/>
                            <a:cs typeface="Times New Roman" panose="02020603050405020304" pitchFamily="18" charset="0"/>
                          </a:rPr>
                          <m:t>×</m:t>
                        </m:r>
                        <m:r>
                          <a:rPr lang="en-US" b="0" i="1" smtClean="0">
                            <a:latin typeface="Cambria Math" panose="02040503050406030204" pitchFamily="18" charset="0"/>
                            <a:ea typeface="Cambria Math" panose="02040503050406030204" pitchFamily="18" charset="0"/>
                            <a:cs typeface="Times New Roman" panose="02020603050405020304" pitchFamily="18" charset="0"/>
                          </a:rPr>
                          <m:t>𝑉𝑖𝑛</m:t>
                        </m:r>
                      </m:den>
                    </m:f>
                    <m:r>
                      <a:rPr lang="en-US"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US" b="0" i="1" smtClean="0">
                            <a:latin typeface="Cambria Math" panose="02040503050406030204" pitchFamily="18" charset="0"/>
                            <a:ea typeface="Cambria Math" panose="02040503050406030204" pitchFamily="18" charset="0"/>
                            <a:cs typeface="Times New Roman" panose="02020603050405020304" pitchFamily="18" charset="0"/>
                          </a:rPr>
                          <m:t>200×160</m:t>
                        </m:r>
                      </m:num>
                      <m:den>
                        <m:r>
                          <a:rPr lang="en-US" b="0" i="1" smtClean="0">
                            <a:latin typeface="Cambria Math" panose="02040503050406030204" pitchFamily="18" charset="0"/>
                            <a:ea typeface="Cambria Math" panose="02040503050406030204" pitchFamily="18" charset="0"/>
                            <a:cs typeface="Times New Roman" panose="02020603050405020304" pitchFamily="18" charset="0"/>
                          </a:rPr>
                          <m:t>10×10×360</m:t>
                        </m:r>
                      </m:den>
                    </m:f>
                    <m:r>
                      <a:rPr lang="en-US" i="1" smtClean="0">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i="1" smtClean="0">
                            <a:latin typeface="Cambria Math" panose="02040503050406030204" pitchFamily="18" charset="0"/>
                            <a:ea typeface="Cambria Math" panose="02040503050406030204" pitchFamily="18" charset="0"/>
                            <a:cs typeface="Times New Roman" panose="02020603050405020304" pitchFamily="18" charset="0"/>
                          </a:rPr>
                        </m:ctrlPr>
                      </m:sSupPr>
                      <m:e>
                        <m:r>
                          <a:rPr lang="en-US" b="0" i="1" smtClean="0">
                            <a:latin typeface="Cambria Math" panose="02040503050406030204" pitchFamily="18" charset="0"/>
                            <a:ea typeface="Cambria Math" panose="02040503050406030204" pitchFamily="18" charset="0"/>
                            <a:cs typeface="Times New Roman" panose="02020603050405020304" pitchFamily="18" charset="0"/>
                          </a:rPr>
                          <m:t>10</m:t>
                        </m:r>
                      </m:e>
                      <m:sup>
                        <m:r>
                          <a:rPr lang="en-US" b="0" i="1" smtClean="0">
                            <a:latin typeface="Cambria Math" panose="02040503050406030204" pitchFamily="18" charset="0"/>
                            <a:ea typeface="Cambria Math" panose="02040503050406030204" pitchFamily="18" charset="0"/>
                            <a:cs typeface="Times New Roman" panose="02020603050405020304" pitchFamily="18" charset="0"/>
                          </a:rPr>
                          <m:t>−3</m:t>
                        </m:r>
                      </m:sup>
                    </m:sSup>
                  </m:oMath>
                </a14:m>
                <a:endParaRPr lang="en-US" dirty="0">
                  <a:latin typeface="Times New Roman" panose="02020603050405020304" pitchFamily="18" charset="0"/>
                  <a:cs typeface="Times New Roman" panose="02020603050405020304" pitchFamily="18" charset="0"/>
                </a:endParaRPr>
              </a:p>
              <a:p>
                <a:pPr marL="0" indent="0">
                  <a:lnSpc>
                    <a:spcPct val="150000"/>
                  </a:lnSpc>
                  <a:buNone/>
                </a:pPr>
                <a:r>
                  <a:rPr lang="en-US" dirty="0">
                    <a:latin typeface="Times New Roman" panose="02020603050405020304" pitchFamily="18" charset="0"/>
                    <a:cs typeface="Times New Roman" panose="02020603050405020304" pitchFamily="18" charset="0"/>
                  </a:rPr>
                  <a:t>Inductor L= (0.88mH+0.2</a:t>
                </a:r>
                <a:r>
                  <a:rPr lang="en-US" dirty="0">
                    <a:ea typeface="Cambria Math" panose="02040503050406030204" pitchFamily="18" charset="0"/>
                    <a:cs typeface="Times New Roman" panose="02020603050405020304" pitchFamily="18" charset="0"/>
                  </a:rPr>
                  <a:t> </a:t>
                </a:r>
                <a14:m>
                  <m:oMath xmlns:m="http://schemas.openxmlformats.org/officeDocument/2006/math">
                    <m:r>
                      <a:rPr lang="en-US" i="1">
                        <a:latin typeface="Cambria Math" panose="02040503050406030204" pitchFamily="18" charset="0"/>
                        <a:ea typeface="Cambria Math" panose="02040503050406030204" pitchFamily="18" charset="0"/>
                        <a:cs typeface="Times New Roman" panose="02020603050405020304" pitchFamily="18" charset="0"/>
                      </a:rPr>
                      <m:t>×</m:t>
                    </m:r>
                    <m:r>
                      <m:rPr>
                        <m:nor/>
                      </m:rPr>
                      <a:rPr lang="en-US" dirty="0">
                        <a:latin typeface="Times New Roman" panose="02020603050405020304" pitchFamily="18" charset="0"/>
                        <a:cs typeface="Times New Roman" panose="02020603050405020304" pitchFamily="18" charset="0"/>
                      </a:rPr>
                      <m:t>0</m:t>
                    </m:r>
                    <m:r>
                      <m:rPr>
                        <m:nor/>
                      </m:rPr>
                      <a:rPr lang="en-IN" b="0" i="0" dirty="0" smtClean="0">
                        <a:latin typeface="Times New Roman" panose="02020603050405020304" pitchFamily="18" charset="0"/>
                        <a:cs typeface="Times New Roman" panose="02020603050405020304" pitchFamily="18" charset="0"/>
                      </a:rPr>
                      <m:t>.</m:t>
                    </m:r>
                    <m:r>
                      <m:rPr>
                        <m:nor/>
                      </m:rPr>
                      <a:rPr lang="en-US" dirty="0">
                        <a:latin typeface="Times New Roman" panose="02020603050405020304" pitchFamily="18" charset="0"/>
                        <a:cs typeface="Times New Roman" panose="02020603050405020304" pitchFamily="18" charset="0"/>
                      </a:rPr>
                      <m:t>88</m:t>
                    </m:r>
                    <m:r>
                      <m:rPr>
                        <m:nor/>
                      </m:rPr>
                      <a:rPr lang="en-US" dirty="0">
                        <a:latin typeface="Times New Roman" panose="02020603050405020304" pitchFamily="18" charset="0"/>
                        <a:cs typeface="Times New Roman" panose="02020603050405020304" pitchFamily="18" charset="0"/>
                      </a:rPr>
                      <m:t>mH</m:t>
                    </m:r>
                    <m:r>
                      <m:rPr>
                        <m:nor/>
                      </m:rPr>
                      <a:rPr lang="en-IN" b="0" i="0" dirty="0" smtClean="0">
                        <a:latin typeface="Times New Roman" panose="02020603050405020304" pitchFamily="18" charset="0"/>
                        <a:cs typeface="Times New Roman" panose="02020603050405020304" pitchFamily="18" charset="0"/>
                      </a:rPr>
                      <m:t>)</m:t>
                    </m:r>
                  </m:oMath>
                </a14:m>
                <a:endParaRPr lang="en-US" dirty="0">
                  <a:latin typeface="Times New Roman" panose="02020603050405020304" pitchFamily="18" charset="0"/>
                  <a:cs typeface="Times New Roman" panose="02020603050405020304" pitchFamily="18" charset="0"/>
                </a:endParaRPr>
              </a:p>
              <a:p>
                <a:pPr marL="0" indent="0">
                  <a:lnSpc>
                    <a:spcPct val="150000"/>
                  </a:lnSpc>
                  <a:buNone/>
                </a:pPr>
                <a:r>
                  <a:rPr lang="en-US" dirty="0">
                    <a:latin typeface="Times New Roman" panose="02020603050405020304" pitchFamily="18" charset="0"/>
                    <a:cs typeface="Times New Roman" panose="02020603050405020304" pitchFamily="18" charset="0"/>
                  </a:rPr>
                  <a:t>Inductor L =1.0668mH</a:t>
                </a:r>
              </a:p>
              <a:p>
                <a:pPr marL="0" indent="0">
                  <a:buNone/>
                </a:pPr>
                <a:endParaRPr lang="en-US"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36015BA2-F4E5-0BF6-B1E0-B285990672FA}"/>
                  </a:ext>
                </a:extLst>
              </p:cNvPr>
              <p:cNvSpPr>
                <a:spLocks noGrp="1" noRot="1" noChangeAspect="1" noMove="1" noResize="1" noEditPoints="1" noAdjustHandles="1" noChangeArrowheads="1" noChangeShapeType="1" noTextEdit="1"/>
              </p:cNvSpPr>
              <p:nvPr>
                <p:ph sz="half" idx="1"/>
              </p:nvPr>
            </p:nvSpPr>
            <p:spPr>
              <a:xfrm>
                <a:off x="-2" y="604684"/>
                <a:ext cx="6799007" cy="6253315"/>
              </a:xfrm>
              <a:blipFill>
                <a:blip r:embed="rId2"/>
                <a:stretch>
                  <a:fillRect l="-1614"/>
                </a:stretch>
              </a:blipFill>
            </p:spPr>
            <p:txBody>
              <a:bodyPr/>
              <a:lstStyle/>
              <a:p>
                <a:r>
                  <a:rPr lang="en-IN">
                    <a:noFill/>
                  </a:rPr>
                  <a:t> </a:t>
                </a:r>
              </a:p>
            </p:txBody>
          </p:sp>
        </mc:Fallback>
      </mc:AlternateContent>
      <p:pic>
        <p:nvPicPr>
          <p:cNvPr id="1026" name="Picture 2" descr="The bidirectional Buck-Boost converter circuit diagram. The Buck-Boost... |  Download Scientific Diagram">
            <a:extLst>
              <a:ext uri="{FF2B5EF4-FFF2-40B4-BE49-F238E27FC236}">
                <a16:creationId xmlns:a16="http://schemas.microsoft.com/office/drawing/2014/main" id="{05CED95B-0CEE-E59A-B2BF-90B951C31AEE}"/>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492333" y="781665"/>
            <a:ext cx="5480319" cy="5132438"/>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AECB36E9-2EAB-76EA-5E95-07C0E413D261}"/>
              </a:ext>
            </a:extLst>
          </p:cNvPr>
          <p:cNvSpPr>
            <a:spLocks noGrp="1"/>
          </p:cNvSpPr>
          <p:nvPr>
            <p:ph type="sldNum" sz="quarter" idx="12"/>
          </p:nvPr>
        </p:nvSpPr>
        <p:spPr/>
        <p:txBody>
          <a:bodyPr/>
          <a:lstStyle/>
          <a:p>
            <a:fld id="{E565F29F-F7B3-4EEA-A89D-0174512572C7}" type="slidenum">
              <a:rPr lang="en-US" smtClean="0"/>
              <a:t>23</a:t>
            </a:fld>
            <a:endParaRPr lang="en-US"/>
          </a:p>
        </p:txBody>
      </p:sp>
    </p:spTree>
    <p:extLst>
      <p:ext uri="{BB962C8B-B14F-4D97-AF65-F5344CB8AC3E}">
        <p14:creationId xmlns:p14="http://schemas.microsoft.com/office/powerpoint/2010/main" val="1732281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circle(in)">
                                      <p:cBhvr>
                                        <p:cTn id="12"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D2DA9-CCEB-5E6E-E5D9-AB79FC800637}"/>
              </a:ext>
            </a:extLst>
          </p:cNvPr>
          <p:cNvSpPr>
            <a:spLocks noGrp="1"/>
          </p:cNvSpPr>
          <p:nvPr>
            <p:ph type="title"/>
          </p:nvPr>
        </p:nvSpPr>
        <p:spPr>
          <a:xfrm>
            <a:off x="0" y="2"/>
            <a:ext cx="12192000" cy="811160"/>
          </a:xfrm>
        </p:spPr>
        <p:txBody>
          <a:bodyPr/>
          <a:lstStyle/>
          <a:p>
            <a:r>
              <a:rPr lang="en-US" dirty="0">
                <a:latin typeface="Times New Roman" panose="02020603050405020304" pitchFamily="18" charset="0"/>
                <a:cs typeface="Times New Roman" panose="02020603050405020304" pitchFamily="18" charset="0"/>
              </a:rPr>
              <a:t>DESIGN OF BI-DIRECTIONAL CONVERTER</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6015BA2-F4E5-0BF6-B1E0-B285990672FA}"/>
                  </a:ext>
                </a:extLst>
              </p:cNvPr>
              <p:cNvSpPr>
                <a:spLocks noGrp="1"/>
              </p:cNvSpPr>
              <p:nvPr>
                <p:ph sz="half" idx="1"/>
              </p:nvPr>
            </p:nvSpPr>
            <p:spPr>
              <a:xfrm>
                <a:off x="-2" y="604684"/>
                <a:ext cx="6799007" cy="6253315"/>
              </a:xfrm>
            </p:spPr>
            <p:txBody>
              <a:bodyPr>
                <a:normAutofit/>
              </a:bodyPr>
              <a:lstStyle/>
              <a:p>
                <a:pPr marL="0" indent="0">
                  <a:buNone/>
                </a:pPr>
                <a:endParaRPr lang="en-US" sz="2800"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rPr>
                  <a:t>Capacitor </a:t>
                </a:r>
                <a:r>
                  <a:rPr lang="en-US" dirty="0" err="1">
                    <a:latin typeface="Times New Roman" panose="02020603050405020304" pitchFamily="18" charset="0"/>
                    <a:cs typeface="Times New Roman" panose="02020603050405020304" pitchFamily="18" charset="0"/>
                  </a:rPr>
                  <a:t>Cout</a:t>
                </a:r>
                <a14:m>
                  <m:oMath xmlns:m="http://schemas.openxmlformats.org/officeDocument/2006/math">
                    <m:r>
                      <a:rPr lang="en-IN" dirty="0">
                        <a:latin typeface="Cambria Math" panose="02040503050406030204" pitchFamily="18" charset="0"/>
                      </a:rPr>
                      <m:t>=</m:t>
                    </m:r>
                    <m:f>
                      <m:fPr>
                        <m:ctrlPr>
                          <a:rPr lang="en-IN" i="1" dirty="0">
                            <a:solidFill>
                              <a:srgbClr val="836967"/>
                            </a:solidFill>
                            <a:latin typeface="Cambria Math" panose="02040503050406030204" pitchFamily="18" charset="0"/>
                          </a:rPr>
                        </m:ctrlPr>
                      </m:fPr>
                      <m:num>
                        <m:r>
                          <m:rPr>
                            <m:sty m:val="p"/>
                          </m:rPr>
                          <a:rPr lang="en-IN" dirty="0">
                            <a:latin typeface="Cambria Math" panose="02040503050406030204" pitchFamily="18" charset="0"/>
                          </a:rPr>
                          <m:t>Δ</m:t>
                        </m:r>
                        <m:r>
                          <m:rPr>
                            <m:nor/>
                          </m:rPr>
                          <a:rPr lang="en-IN" b="0" i="1" dirty="0" smtClean="0">
                            <a:latin typeface="Cambria Math" panose="02040503050406030204" pitchFamily="18" charset="0"/>
                          </a:rPr>
                          <m:t>I</m:t>
                        </m:r>
                      </m:num>
                      <m:den>
                        <m:r>
                          <a:rPr lang="en-IN" dirty="0">
                            <a:latin typeface="Cambria Math" panose="02040503050406030204" pitchFamily="18" charset="0"/>
                          </a:rPr>
                          <m:t>8⋅</m:t>
                        </m:r>
                        <m:r>
                          <a:rPr lang="en-IN" i="1" dirty="0">
                            <a:latin typeface="Cambria Math" panose="02040503050406030204" pitchFamily="18" charset="0"/>
                          </a:rPr>
                          <m:t>𝑓</m:t>
                        </m:r>
                        <m:r>
                          <a:rPr lang="en-US" i="1" dirty="0">
                            <a:latin typeface="Cambria Math" panose="02040503050406030204" pitchFamily="18" charset="0"/>
                          </a:rPr>
                          <m:t> .</m:t>
                        </m:r>
                        <m:r>
                          <m:rPr>
                            <m:sty m:val="p"/>
                          </m:rPr>
                          <a:rPr lang="en-IN" dirty="0">
                            <a:latin typeface="Cambria Math" panose="02040503050406030204" pitchFamily="18" charset="0"/>
                          </a:rPr>
                          <m:t>Δ</m:t>
                        </m:r>
                        <m:r>
                          <m:rPr>
                            <m:nor/>
                          </m:rPr>
                          <a:rPr lang="en-US" dirty="0">
                            <a:latin typeface="Cambria Math" panose="02040503050406030204" pitchFamily="18" charset="0"/>
                          </a:rPr>
                          <m:t>v</m:t>
                        </m:r>
                      </m:den>
                    </m:f>
                  </m:oMath>
                </a14:m>
                <a:r>
                  <a:rPr lang="en-US" dirty="0">
                    <a:latin typeface="Times New Roman" panose="02020603050405020304" pitchFamily="18" charset="0"/>
                    <a:cs typeface="Times New Roman" panose="02020603050405020304" pitchFamily="18" charset="0"/>
                  </a:rPr>
                  <a:t>=</a:t>
                </a:r>
                <a:r>
                  <a:rPr lang="en-US" dirty="0">
                    <a:ea typeface="Cambria Math" panose="02040503050406030204" pitchFamily="18" charset="0"/>
                    <a:cs typeface="Times New Roman" panose="02020603050405020304" pitchFamily="18" charset="0"/>
                  </a:rPr>
                  <a:t> </a:t>
                </a:r>
                <a14:m>
                  <m:oMath xmlns:m="http://schemas.openxmlformats.org/officeDocument/2006/math">
                    <m:f>
                      <m:fPr>
                        <m:ctrlPr>
                          <a:rPr lang="en-US" i="1">
                            <a:latin typeface="Cambria Math" panose="02040503050406030204" pitchFamily="18" charset="0"/>
                            <a:ea typeface="Cambria Math" panose="02040503050406030204" pitchFamily="18" charset="0"/>
                            <a:cs typeface="Times New Roman" panose="02020603050405020304" pitchFamily="18" charset="0"/>
                          </a:rPr>
                        </m:ctrlPr>
                      </m:fPr>
                      <m:num>
                        <m:r>
                          <a:rPr lang="en-IN" b="0" i="1" smtClean="0">
                            <a:latin typeface="Cambria Math" panose="02040503050406030204" pitchFamily="18" charset="0"/>
                            <a:ea typeface="Cambria Math" panose="02040503050406030204" pitchFamily="18" charset="0"/>
                            <a:cs typeface="Times New Roman" panose="02020603050405020304" pitchFamily="18" charset="0"/>
                          </a:rPr>
                          <m:t>1</m:t>
                        </m:r>
                        <m:r>
                          <a:rPr lang="en-US" i="1">
                            <a:latin typeface="Cambria Math" panose="02040503050406030204" pitchFamily="18" charset="0"/>
                            <a:ea typeface="Cambria Math" panose="02040503050406030204" pitchFamily="18" charset="0"/>
                            <a:cs typeface="Times New Roman" panose="02020603050405020304" pitchFamily="18" charset="0"/>
                          </a:rPr>
                          <m:t>0</m:t>
                        </m:r>
                      </m:num>
                      <m:den>
                        <m:r>
                          <a:rPr lang="en-US" i="1">
                            <a:latin typeface="Cambria Math" panose="02040503050406030204" pitchFamily="18" charset="0"/>
                            <a:ea typeface="Cambria Math" panose="02040503050406030204" pitchFamily="18" charset="0"/>
                            <a:cs typeface="Times New Roman" panose="02020603050405020304" pitchFamily="18" charset="0"/>
                          </a:rPr>
                          <m:t>10×</m:t>
                        </m:r>
                        <m:r>
                          <a:rPr lang="en-IN" b="0" i="1" smtClean="0">
                            <a:latin typeface="Cambria Math" panose="02040503050406030204" pitchFamily="18" charset="0"/>
                            <a:ea typeface="Cambria Math" panose="02040503050406030204" pitchFamily="18" charset="0"/>
                            <a:cs typeface="Times New Roman" panose="02020603050405020304" pitchFamily="18" charset="0"/>
                          </a:rPr>
                          <m:t>2</m:t>
                        </m:r>
                        <m:r>
                          <a:rPr lang="en-US" i="1">
                            <a:latin typeface="Cambria Math" panose="02040503050406030204" pitchFamily="18" charset="0"/>
                            <a:ea typeface="Cambria Math" panose="02040503050406030204" pitchFamily="18" charset="0"/>
                            <a:cs typeface="Times New Roman" panose="02020603050405020304" pitchFamily="18" charset="0"/>
                          </a:rPr>
                          <m:t>0×</m:t>
                        </m:r>
                        <m:r>
                          <a:rPr lang="en-IN" b="0" i="1" smtClean="0">
                            <a:latin typeface="Cambria Math" panose="02040503050406030204" pitchFamily="18" charset="0"/>
                            <a:ea typeface="Cambria Math" panose="02040503050406030204" pitchFamily="18" charset="0"/>
                            <a:cs typeface="Times New Roman" panose="02020603050405020304" pitchFamily="18" charset="0"/>
                          </a:rPr>
                          <m:t>8</m:t>
                        </m:r>
                      </m:den>
                    </m:f>
                    <m:r>
                      <a:rPr lang="en-US"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i="1">
                            <a:latin typeface="Cambria Math" panose="02040503050406030204" pitchFamily="18" charset="0"/>
                            <a:ea typeface="Cambria Math" panose="02040503050406030204" pitchFamily="18" charset="0"/>
                            <a:cs typeface="Times New Roman" panose="02020603050405020304" pitchFamily="18" charset="0"/>
                          </a:rPr>
                        </m:ctrlPr>
                      </m:sSupPr>
                      <m:e>
                        <m:r>
                          <a:rPr lang="en-US" i="1">
                            <a:latin typeface="Cambria Math" panose="02040503050406030204" pitchFamily="18" charset="0"/>
                            <a:ea typeface="Cambria Math" panose="02040503050406030204" pitchFamily="18" charset="0"/>
                            <a:cs typeface="Times New Roman" panose="02020603050405020304" pitchFamily="18" charset="0"/>
                          </a:rPr>
                          <m:t>10</m:t>
                        </m:r>
                      </m:e>
                      <m:sup>
                        <m:r>
                          <a:rPr lang="en-US" i="1">
                            <a:latin typeface="Cambria Math" panose="02040503050406030204" pitchFamily="18" charset="0"/>
                            <a:ea typeface="Cambria Math" panose="02040503050406030204" pitchFamily="18" charset="0"/>
                            <a:cs typeface="Times New Roman" panose="02020603050405020304" pitchFamily="18" charset="0"/>
                          </a:rPr>
                          <m:t>−3</m:t>
                        </m:r>
                      </m:sup>
                    </m:sSup>
                  </m:oMath>
                </a14:m>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rPr>
                  <a:t>Capacitor </a:t>
                </a:r>
                <a:r>
                  <a:rPr lang="en-US" dirty="0" err="1">
                    <a:latin typeface="Times New Roman" panose="02020603050405020304" pitchFamily="18" charset="0"/>
                    <a:cs typeface="Times New Roman" panose="02020603050405020304" pitchFamily="18" charset="0"/>
                  </a:rPr>
                  <a:t>Cout</a:t>
                </a:r>
                <a:r>
                  <a:rPr lang="en-US" dirty="0">
                    <a:latin typeface="Times New Roman" panose="02020603050405020304" pitchFamily="18" charset="0"/>
                    <a:cs typeface="Times New Roman" panose="02020603050405020304" pitchFamily="18" charset="0"/>
                  </a:rPr>
                  <a:t>=6.25</a:t>
                </a:r>
                <a:r>
                  <a:rPr lang="en-US" dirty="0"/>
                  <a:t> </a:t>
                </a:r>
                <a14:m>
                  <m:oMath xmlns:m="http://schemas.openxmlformats.org/officeDocument/2006/math">
                    <m:r>
                      <a:rPr lang="en-US" i="1" dirty="0">
                        <a:latin typeface="Cambria Math" panose="02040503050406030204" pitchFamily="18" charset="0"/>
                      </a:rPr>
                      <m:t>𝜇</m:t>
                    </m:r>
                    <m:r>
                      <a:rPr lang="en-US" i="1" dirty="0">
                        <a:latin typeface="Cambria Math" panose="02040503050406030204" pitchFamily="18" charset="0"/>
                      </a:rPr>
                      <m:t>𝐹</m:t>
                    </m:r>
                    <m:r>
                      <a:rPr lang="en-IN" b="0" i="1" dirty="0" smtClean="0">
                        <a:latin typeface="Cambria Math" panose="02040503050406030204" pitchFamily="18" charset="0"/>
                      </a:rPr>
                      <m:t>+</m:t>
                    </m:r>
                    <m:d>
                      <m:dPr>
                        <m:ctrlPr>
                          <a:rPr lang="en-IN" b="0" i="1" dirty="0" smtClean="0">
                            <a:latin typeface="Cambria Math" panose="02040503050406030204" pitchFamily="18" charset="0"/>
                          </a:rPr>
                        </m:ctrlPr>
                      </m:dPr>
                      <m:e>
                        <m:r>
                          <a:rPr lang="en-IN" b="0" i="1" dirty="0" smtClean="0">
                            <a:latin typeface="Cambria Math" panose="02040503050406030204" pitchFamily="18" charset="0"/>
                          </a:rPr>
                          <m:t>0.4</m:t>
                        </m:r>
                        <m:r>
                          <a:rPr lang="en-US" i="1">
                            <a:latin typeface="Cambria Math" panose="02040503050406030204" pitchFamily="18" charset="0"/>
                            <a:ea typeface="Cambria Math" panose="02040503050406030204" pitchFamily="18" charset="0"/>
                            <a:cs typeface="Times New Roman" panose="02020603050405020304" pitchFamily="18" charset="0"/>
                          </a:rPr>
                          <m:t>×</m:t>
                        </m:r>
                        <m:r>
                          <a:rPr lang="en-IN" b="0" i="1" smtClean="0">
                            <a:latin typeface="Cambria Math" panose="02040503050406030204" pitchFamily="18" charset="0"/>
                            <a:ea typeface="Cambria Math" panose="02040503050406030204" pitchFamily="18" charset="0"/>
                            <a:cs typeface="Times New Roman" panose="02020603050405020304" pitchFamily="18" charset="0"/>
                          </a:rPr>
                          <m:t>6.25</m:t>
                        </m:r>
                        <m:r>
                          <a:rPr lang="en-US" i="1" dirty="0">
                            <a:latin typeface="Cambria Math" panose="02040503050406030204" pitchFamily="18" charset="0"/>
                          </a:rPr>
                          <m:t>𝜇</m:t>
                        </m:r>
                        <m:r>
                          <a:rPr lang="en-US" i="1" dirty="0">
                            <a:latin typeface="Cambria Math" panose="02040503050406030204" pitchFamily="18" charset="0"/>
                          </a:rPr>
                          <m:t>𝐹</m:t>
                        </m:r>
                      </m:e>
                    </m:d>
                  </m:oMath>
                </a14:m>
                <a:endParaRPr lang="en-IN" b="0" dirty="0"/>
              </a:p>
              <a:p>
                <a:pPr>
                  <a:lnSpc>
                    <a:spcPct val="150000"/>
                  </a:lnSpc>
                </a:pPr>
                <a:r>
                  <a:rPr lang="en-IN" b="0" dirty="0"/>
                  <a:t> </a:t>
                </a:r>
                <a:r>
                  <a:rPr lang="en-US" dirty="0">
                    <a:latin typeface="Times New Roman" panose="02020603050405020304" pitchFamily="18" charset="0"/>
                    <a:cs typeface="Times New Roman" panose="02020603050405020304" pitchFamily="18" charset="0"/>
                  </a:rPr>
                  <a:t>Capacitor </a:t>
                </a:r>
                <a:r>
                  <a:rPr lang="en-US" dirty="0" err="1">
                    <a:latin typeface="Times New Roman" panose="02020603050405020304" pitchFamily="18" charset="0"/>
                    <a:cs typeface="Times New Roman" panose="02020603050405020304" pitchFamily="18" charset="0"/>
                  </a:rPr>
                  <a:t>Cout</a:t>
                </a:r>
                <a:r>
                  <a:rPr lang="en-US" dirty="0">
                    <a:latin typeface="Times New Roman" panose="02020603050405020304" pitchFamily="18" charset="0"/>
                    <a:cs typeface="Times New Roman" panose="02020603050405020304" pitchFamily="18" charset="0"/>
                  </a:rPr>
                  <a:t>=8.75</a:t>
                </a:r>
                <a:r>
                  <a:rPr lang="en-IN" b="0" dirty="0"/>
                  <a:t> </a:t>
                </a:r>
                <a14:m>
                  <m:oMath xmlns:m="http://schemas.openxmlformats.org/officeDocument/2006/math">
                    <m:r>
                      <a:rPr lang="en-US" i="1" dirty="0">
                        <a:latin typeface="Cambria Math" panose="02040503050406030204" pitchFamily="18" charset="0"/>
                      </a:rPr>
                      <m:t>𝜇</m:t>
                    </m:r>
                    <m:r>
                      <a:rPr lang="en-US" i="1" dirty="0">
                        <a:latin typeface="Cambria Math" panose="02040503050406030204" pitchFamily="18" charset="0"/>
                      </a:rPr>
                      <m:t>𝐹</m:t>
                    </m:r>
                  </m:oMath>
                </a14:m>
                <a:r>
                  <a:rPr lang="en-IN" b="0" dirty="0"/>
                  <a:t>                        </a:t>
                </a:r>
              </a:p>
              <a:p>
                <a:pPr marL="0" indent="0">
                  <a:buNone/>
                </a:pPr>
                <a:endParaRPr lang="en-US"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36015BA2-F4E5-0BF6-B1E0-B285990672FA}"/>
                  </a:ext>
                </a:extLst>
              </p:cNvPr>
              <p:cNvSpPr>
                <a:spLocks noGrp="1" noRot="1" noChangeAspect="1" noMove="1" noResize="1" noEditPoints="1" noAdjustHandles="1" noChangeArrowheads="1" noChangeShapeType="1" noTextEdit="1"/>
              </p:cNvSpPr>
              <p:nvPr>
                <p:ph sz="half" idx="1"/>
              </p:nvPr>
            </p:nvSpPr>
            <p:spPr>
              <a:xfrm>
                <a:off x="-2" y="604684"/>
                <a:ext cx="6799007" cy="6253315"/>
              </a:xfrm>
              <a:blipFill>
                <a:blip r:embed="rId2"/>
                <a:stretch>
                  <a:fillRect l="-1614"/>
                </a:stretch>
              </a:blipFill>
            </p:spPr>
            <p:txBody>
              <a:bodyPr/>
              <a:lstStyle/>
              <a:p>
                <a:r>
                  <a:rPr lang="en-IN">
                    <a:noFill/>
                  </a:rPr>
                  <a:t> </a:t>
                </a:r>
              </a:p>
            </p:txBody>
          </p:sp>
        </mc:Fallback>
      </mc:AlternateContent>
      <p:pic>
        <p:nvPicPr>
          <p:cNvPr id="1026" name="Picture 2" descr="The bidirectional Buck-Boost converter circuit diagram. The Buck-Boost... |  Download Scientific Diagram">
            <a:extLst>
              <a:ext uri="{FF2B5EF4-FFF2-40B4-BE49-F238E27FC236}">
                <a16:creationId xmlns:a16="http://schemas.microsoft.com/office/drawing/2014/main" id="{05CED95B-0CEE-E59A-B2BF-90B951C31AEE}"/>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492333" y="781665"/>
            <a:ext cx="5480319" cy="5132438"/>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AECB36E9-2EAB-76EA-5E95-07C0E413D261}"/>
              </a:ext>
            </a:extLst>
          </p:cNvPr>
          <p:cNvSpPr>
            <a:spLocks noGrp="1"/>
          </p:cNvSpPr>
          <p:nvPr>
            <p:ph type="sldNum" sz="quarter" idx="12"/>
          </p:nvPr>
        </p:nvSpPr>
        <p:spPr/>
        <p:txBody>
          <a:bodyPr/>
          <a:lstStyle/>
          <a:p>
            <a:fld id="{E565F29F-F7B3-4EEA-A89D-0174512572C7}" type="slidenum">
              <a:rPr lang="en-US" smtClean="0"/>
              <a:t>24</a:t>
            </a:fld>
            <a:endParaRPr lang="en-US"/>
          </a:p>
        </p:txBody>
      </p:sp>
    </p:spTree>
    <p:extLst>
      <p:ext uri="{BB962C8B-B14F-4D97-AF65-F5344CB8AC3E}">
        <p14:creationId xmlns:p14="http://schemas.microsoft.com/office/powerpoint/2010/main" val="840553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circle(in)">
                                      <p:cBhvr>
                                        <p:cTn id="12"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303F9B9-44E0-8885-45A3-0EDD04212001}"/>
              </a:ext>
            </a:extLst>
          </p:cNvPr>
          <p:cNvSpPr>
            <a:spLocks noGrp="1"/>
          </p:cNvSpPr>
          <p:nvPr>
            <p:ph type="title"/>
          </p:nvPr>
        </p:nvSpPr>
        <p:spPr>
          <a:xfrm>
            <a:off x="0" y="136526"/>
            <a:ext cx="12192000" cy="1131836"/>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BI-DIRECTIONAL CONVERTER</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GRAPHS WHEN CURRENT IS  DISCHARGING</a:t>
            </a:r>
            <a:endParaRPr lang="en-US" dirty="0"/>
          </a:p>
        </p:txBody>
      </p:sp>
      <p:sp>
        <p:nvSpPr>
          <p:cNvPr id="5" name="Slide Number Placeholder 4">
            <a:extLst>
              <a:ext uri="{FF2B5EF4-FFF2-40B4-BE49-F238E27FC236}">
                <a16:creationId xmlns:a16="http://schemas.microsoft.com/office/drawing/2014/main" id="{E45A72F9-9CD6-8138-0E42-70AB67429887}"/>
              </a:ext>
            </a:extLst>
          </p:cNvPr>
          <p:cNvSpPr>
            <a:spLocks noGrp="1"/>
          </p:cNvSpPr>
          <p:nvPr>
            <p:ph type="sldNum" sz="quarter" idx="12"/>
          </p:nvPr>
        </p:nvSpPr>
        <p:spPr/>
        <p:txBody>
          <a:bodyPr/>
          <a:lstStyle/>
          <a:p>
            <a:fld id="{E565F29F-F7B3-4EEA-A89D-0174512572C7}" type="slidenum">
              <a:rPr lang="en-US" smtClean="0"/>
              <a:t>25</a:t>
            </a:fld>
            <a:endParaRPr lang="en-US"/>
          </a:p>
        </p:txBody>
      </p:sp>
      <p:pic>
        <p:nvPicPr>
          <p:cNvPr id="7" name="Picture 6">
            <a:extLst>
              <a:ext uri="{FF2B5EF4-FFF2-40B4-BE49-F238E27FC236}">
                <a16:creationId xmlns:a16="http://schemas.microsoft.com/office/drawing/2014/main" id="{E1955AD5-15CD-E207-F4EA-BE68EA5D76E9}"/>
              </a:ext>
            </a:extLst>
          </p:cNvPr>
          <p:cNvPicPr>
            <a:picLocks noChangeAspect="1"/>
          </p:cNvPicPr>
          <p:nvPr/>
        </p:nvPicPr>
        <p:blipFill>
          <a:blip r:embed="rId2"/>
          <a:stretch>
            <a:fillRect/>
          </a:stretch>
        </p:blipFill>
        <p:spPr>
          <a:xfrm>
            <a:off x="-1" y="1418286"/>
            <a:ext cx="11769213" cy="4776037"/>
          </a:xfrm>
          <a:prstGeom prst="rect">
            <a:avLst/>
          </a:prstGeom>
        </p:spPr>
      </p:pic>
    </p:spTree>
    <p:extLst>
      <p:ext uri="{BB962C8B-B14F-4D97-AF65-F5344CB8AC3E}">
        <p14:creationId xmlns:p14="http://schemas.microsoft.com/office/powerpoint/2010/main" val="5712368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5DAB6-3225-5E36-08C4-28EA119B95C7}"/>
              </a:ext>
            </a:extLst>
          </p:cNvPr>
          <p:cNvSpPr>
            <a:spLocks noGrp="1"/>
          </p:cNvSpPr>
          <p:nvPr>
            <p:ph type="title"/>
          </p:nvPr>
        </p:nvSpPr>
        <p:spPr>
          <a:xfrm>
            <a:off x="372394" y="62783"/>
            <a:ext cx="11819605" cy="1325563"/>
          </a:xfrm>
        </p:spPr>
        <p:txBody>
          <a:bodyPr/>
          <a:lstStyle/>
          <a:p>
            <a:r>
              <a:rPr lang="en-US" dirty="0">
                <a:latin typeface="Times New Roman" panose="02020603050405020304" pitchFamily="18" charset="0"/>
                <a:cs typeface="Times New Roman" panose="02020603050405020304" pitchFamily="18" charset="0"/>
              </a:rPr>
              <a:t>BI-DIRECTIONAL CONVERTER</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GRAPHS WHEN CURRENT IS  CHARGING</a:t>
            </a:r>
            <a:endParaRPr lang="en-US" dirty="0"/>
          </a:p>
        </p:txBody>
      </p:sp>
      <p:sp>
        <p:nvSpPr>
          <p:cNvPr id="3" name="Slide Number Placeholder 2">
            <a:extLst>
              <a:ext uri="{FF2B5EF4-FFF2-40B4-BE49-F238E27FC236}">
                <a16:creationId xmlns:a16="http://schemas.microsoft.com/office/drawing/2014/main" id="{40AE6AB1-5FBA-B343-2A19-F775FDE0D478}"/>
              </a:ext>
            </a:extLst>
          </p:cNvPr>
          <p:cNvSpPr>
            <a:spLocks noGrp="1"/>
          </p:cNvSpPr>
          <p:nvPr>
            <p:ph type="sldNum" sz="quarter" idx="12"/>
          </p:nvPr>
        </p:nvSpPr>
        <p:spPr/>
        <p:txBody>
          <a:bodyPr/>
          <a:lstStyle/>
          <a:p>
            <a:fld id="{E565F29F-F7B3-4EEA-A89D-0174512572C7}" type="slidenum">
              <a:rPr lang="en-US" smtClean="0"/>
              <a:t>26</a:t>
            </a:fld>
            <a:endParaRPr lang="en-US"/>
          </a:p>
        </p:txBody>
      </p:sp>
      <p:pic>
        <p:nvPicPr>
          <p:cNvPr id="4" name="Picture 3">
            <a:extLst>
              <a:ext uri="{FF2B5EF4-FFF2-40B4-BE49-F238E27FC236}">
                <a16:creationId xmlns:a16="http://schemas.microsoft.com/office/drawing/2014/main" id="{38C90CF0-5B33-20CD-723E-5667F4A71659}"/>
              </a:ext>
            </a:extLst>
          </p:cNvPr>
          <p:cNvPicPr>
            <a:picLocks noChangeAspect="1"/>
          </p:cNvPicPr>
          <p:nvPr/>
        </p:nvPicPr>
        <p:blipFill>
          <a:blip r:embed="rId2"/>
          <a:stretch>
            <a:fillRect/>
          </a:stretch>
        </p:blipFill>
        <p:spPr>
          <a:xfrm>
            <a:off x="221226" y="1440759"/>
            <a:ext cx="11695471" cy="4863178"/>
          </a:xfrm>
          <a:prstGeom prst="rect">
            <a:avLst/>
          </a:prstGeom>
        </p:spPr>
      </p:pic>
    </p:spTree>
    <p:extLst>
      <p:ext uri="{BB962C8B-B14F-4D97-AF65-F5344CB8AC3E}">
        <p14:creationId xmlns:p14="http://schemas.microsoft.com/office/powerpoint/2010/main" val="582589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C56AC-6792-626E-6E29-2F8BECDC602E}"/>
              </a:ext>
            </a:extLst>
          </p:cNvPr>
          <p:cNvSpPr>
            <a:spLocks noGrp="1"/>
          </p:cNvSpPr>
          <p:nvPr>
            <p:ph type="title"/>
          </p:nvPr>
        </p:nvSpPr>
        <p:spPr>
          <a:xfrm>
            <a:off x="0" y="18255"/>
            <a:ext cx="12192000" cy="984635"/>
          </a:xfrm>
        </p:spPr>
        <p:txBody>
          <a:bodyPr/>
          <a:lstStyle/>
          <a:p>
            <a:pPr algn="ctr"/>
            <a:r>
              <a:rPr lang="en-US" b="1" dirty="0">
                <a:latin typeface="Times New Roman" panose="02020603050405020304" pitchFamily="18" charset="0"/>
                <a:cs typeface="Times New Roman" panose="02020603050405020304" pitchFamily="18" charset="0"/>
              </a:rPr>
              <a:t>SYSTEM   SPECIFICATIONS</a:t>
            </a:r>
            <a:endParaRPr lang="en-US" dirty="0"/>
          </a:p>
        </p:txBody>
      </p:sp>
      <p:graphicFrame>
        <p:nvGraphicFramePr>
          <p:cNvPr id="5" name="Content Placeholder 4">
            <a:extLst>
              <a:ext uri="{FF2B5EF4-FFF2-40B4-BE49-F238E27FC236}">
                <a16:creationId xmlns:a16="http://schemas.microsoft.com/office/drawing/2014/main" id="{7A262B3F-0D44-7C48-92D8-F3E2C9CF03A7}"/>
              </a:ext>
            </a:extLst>
          </p:cNvPr>
          <p:cNvGraphicFramePr>
            <a:graphicFrameLocks noGrp="1"/>
          </p:cNvGraphicFramePr>
          <p:nvPr>
            <p:ph idx="1"/>
            <p:extLst>
              <p:ext uri="{D42A27DB-BD31-4B8C-83A1-F6EECF244321}">
                <p14:modId xmlns:p14="http://schemas.microsoft.com/office/powerpoint/2010/main" val="3675290748"/>
              </p:ext>
            </p:extLst>
          </p:nvPr>
        </p:nvGraphicFramePr>
        <p:xfrm>
          <a:off x="368709" y="1002890"/>
          <a:ext cx="11105535" cy="5111792"/>
        </p:xfrm>
        <a:graphic>
          <a:graphicData uri="http://schemas.openxmlformats.org/drawingml/2006/table">
            <a:tbl>
              <a:tblPr firstRow="1" bandRow="1">
                <a:tableStyleId>{00A15C55-8517-42AA-B614-E9B94910E393}</a:tableStyleId>
              </a:tblPr>
              <a:tblGrid>
                <a:gridCol w="3701845">
                  <a:extLst>
                    <a:ext uri="{9D8B030D-6E8A-4147-A177-3AD203B41FA5}">
                      <a16:colId xmlns:a16="http://schemas.microsoft.com/office/drawing/2014/main" val="4052159218"/>
                    </a:ext>
                  </a:extLst>
                </a:gridCol>
                <a:gridCol w="3701845">
                  <a:extLst>
                    <a:ext uri="{9D8B030D-6E8A-4147-A177-3AD203B41FA5}">
                      <a16:colId xmlns:a16="http://schemas.microsoft.com/office/drawing/2014/main" val="3726385725"/>
                    </a:ext>
                  </a:extLst>
                </a:gridCol>
                <a:gridCol w="3701845">
                  <a:extLst>
                    <a:ext uri="{9D8B030D-6E8A-4147-A177-3AD203B41FA5}">
                      <a16:colId xmlns:a16="http://schemas.microsoft.com/office/drawing/2014/main" val="4183322950"/>
                    </a:ext>
                  </a:extLst>
                </a:gridCol>
              </a:tblGrid>
              <a:tr h="637868">
                <a:tc>
                  <a:txBody>
                    <a:bodyPr/>
                    <a:lstStyle/>
                    <a:p>
                      <a:pPr algn="ctr"/>
                      <a:r>
                        <a:rPr lang="en-US" dirty="0"/>
                        <a:t>            SYSTEM SPECIFICATION</a:t>
                      </a:r>
                    </a:p>
                  </a:txBody>
                  <a:tcPr/>
                </a:tc>
                <a:tc>
                  <a:txBody>
                    <a:bodyPr/>
                    <a:lstStyle/>
                    <a:p>
                      <a:pPr algn="ctr"/>
                      <a:r>
                        <a:rPr lang="en-US" dirty="0"/>
                        <a:t>     RATING</a:t>
                      </a:r>
                    </a:p>
                  </a:txBody>
                  <a:tcPr/>
                </a:tc>
                <a:tc>
                  <a:txBody>
                    <a:bodyPr/>
                    <a:lstStyle/>
                    <a:p>
                      <a:pPr algn="ctr"/>
                      <a:r>
                        <a:rPr lang="en-US" dirty="0"/>
                        <a:t> QUANTITY</a:t>
                      </a:r>
                    </a:p>
                  </a:txBody>
                  <a:tcPr/>
                </a:tc>
                <a:extLst>
                  <a:ext uri="{0D108BD9-81ED-4DB2-BD59-A6C34878D82A}">
                    <a16:rowId xmlns:a16="http://schemas.microsoft.com/office/drawing/2014/main" val="902203287"/>
                  </a:ext>
                </a:extLst>
              </a:tr>
              <a:tr h="637868">
                <a:tc>
                  <a:txBody>
                    <a:bodyPr/>
                    <a:lstStyle/>
                    <a:p>
                      <a:pPr algn="ctr"/>
                      <a:r>
                        <a:rPr lang="en-US" dirty="0"/>
                        <a:t>SOLAR PANEL</a:t>
                      </a:r>
                    </a:p>
                  </a:txBody>
                  <a:tcPr/>
                </a:tc>
                <a:tc>
                  <a:txBody>
                    <a:bodyPr/>
                    <a:lstStyle/>
                    <a:p>
                      <a:pPr algn="ctr"/>
                      <a:r>
                        <a:rPr lang="en-US" dirty="0"/>
                        <a:t> 370V</a:t>
                      </a:r>
                    </a:p>
                    <a:p>
                      <a:pPr algn="ctr"/>
                      <a:r>
                        <a:rPr lang="en-US" dirty="0"/>
                        <a:t>33.07kW</a:t>
                      </a:r>
                    </a:p>
                  </a:txBody>
                  <a:tcPr/>
                </a:tc>
                <a:tc>
                  <a:txBody>
                    <a:bodyPr/>
                    <a:lstStyle/>
                    <a:p>
                      <a:pPr algn="ctr"/>
                      <a:r>
                        <a:rPr lang="en-US" dirty="0"/>
                        <a:t>1</a:t>
                      </a:r>
                    </a:p>
                  </a:txBody>
                  <a:tcPr/>
                </a:tc>
                <a:extLst>
                  <a:ext uri="{0D108BD9-81ED-4DB2-BD59-A6C34878D82A}">
                    <a16:rowId xmlns:a16="http://schemas.microsoft.com/office/drawing/2014/main" val="2458703155"/>
                  </a:ext>
                </a:extLst>
              </a:tr>
              <a:tr h="637868">
                <a:tc>
                  <a:txBody>
                    <a:bodyPr/>
                    <a:lstStyle/>
                    <a:p>
                      <a:pPr algn="ctr"/>
                      <a:r>
                        <a:rPr lang="en-US" dirty="0"/>
                        <a:t>BUCK –BOOST CONVERTER</a:t>
                      </a:r>
                    </a:p>
                  </a:txBody>
                  <a:tcPr/>
                </a:tc>
                <a:tc>
                  <a:txBody>
                    <a:bodyPr/>
                    <a:lstStyle/>
                    <a:p>
                      <a:pPr algn="ctr"/>
                      <a:r>
                        <a:rPr lang="en-US" dirty="0"/>
                        <a:t>370/360V</a:t>
                      </a:r>
                    </a:p>
                    <a:p>
                      <a:pPr algn="ctr"/>
                      <a:r>
                        <a:rPr lang="en-US" dirty="0"/>
                        <a:t>33.075 KW </a:t>
                      </a:r>
                    </a:p>
                  </a:txBody>
                  <a:tcPr/>
                </a:tc>
                <a:tc>
                  <a:txBody>
                    <a:bodyPr/>
                    <a:lstStyle/>
                    <a:p>
                      <a:pPr algn="ctr"/>
                      <a:r>
                        <a:rPr lang="en-US" dirty="0"/>
                        <a:t>1</a:t>
                      </a:r>
                    </a:p>
                  </a:txBody>
                  <a:tcPr/>
                </a:tc>
                <a:extLst>
                  <a:ext uri="{0D108BD9-81ED-4DB2-BD59-A6C34878D82A}">
                    <a16:rowId xmlns:a16="http://schemas.microsoft.com/office/drawing/2014/main" val="4118566639"/>
                  </a:ext>
                </a:extLst>
              </a:tr>
              <a:tr h="637868">
                <a:tc>
                  <a:txBody>
                    <a:bodyPr/>
                    <a:lstStyle/>
                    <a:p>
                      <a:pPr algn="ctr"/>
                      <a:r>
                        <a:rPr lang="en-US" dirty="0"/>
                        <a:t>THREE-PHASE  RECTIFIER</a:t>
                      </a:r>
                    </a:p>
                  </a:txBody>
                  <a:tcPr/>
                </a:tc>
                <a:tc>
                  <a:txBody>
                    <a:bodyPr/>
                    <a:lstStyle/>
                    <a:p>
                      <a:pPr algn="ctr"/>
                      <a:r>
                        <a:rPr lang="en-US" dirty="0"/>
                        <a:t>398.36/563V</a:t>
                      </a:r>
                    </a:p>
                    <a:p>
                      <a:pPr algn="ctr"/>
                      <a:r>
                        <a:rPr lang="en-US" dirty="0"/>
                        <a:t>29kW</a:t>
                      </a:r>
                    </a:p>
                  </a:txBody>
                  <a:tcPr/>
                </a:tc>
                <a:tc>
                  <a:txBody>
                    <a:bodyPr/>
                    <a:lstStyle/>
                    <a:p>
                      <a:pPr algn="ctr"/>
                      <a:r>
                        <a:rPr lang="en-US" dirty="0"/>
                        <a:t>1</a:t>
                      </a:r>
                    </a:p>
                  </a:txBody>
                  <a:tcPr/>
                </a:tc>
                <a:extLst>
                  <a:ext uri="{0D108BD9-81ED-4DB2-BD59-A6C34878D82A}">
                    <a16:rowId xmlns:a16="http://schemas.microsoft.com/office/drawing/2014/main" val="245382072"/>
                  </a:ext>
                </a:extLst>
              </a:tr>
              <a:tr h="637868">
                <a:tc>
                  <a:txBody>
                    <a:bodyPr/>
                    <a:lstStyle/>
                    <a:p>
                      <a:pPr algn="ctr"/>
                      <a:r>
                        <a:rPr lang="en-US" dirty="0"/>
                        <a:t>BUCK CONVERTER</a:t>
                      </a:r>
                    </a:p>
                  </a:txBody>
                  <a:tcPr/>
                </a:tc>
                <a:tc>
                  <a:txBody>
                    <a:bodyPr/>
                    <a:lstStyle/>
                    <a:p>
                      <a:pPr algn="ctr"/>
                      <a:r>
                        <a:rPr lang="en-US" dirty="0"/>
                        <a:t>563V/360V ; 29kW </a:t>
                      </a:r>
                    </a:p>
                    <a:p>
                      <a:pPr algn="ctr"/>
                      <a:r>
                        <a:rPr lang="en-US" dirty="0"/>
                        <a:t>360/320V ; 29kW</a:t>
                      </a:r>
                    </a:p>
                  </a:txBody>
                  <a:tcPr/>
                </a:tc>
                <a:tc>
                  <a:txBody>
                    <a:bodyPr/>
                    <a:lstStyle/>
                    <a:p>
                      <a:pPr algn="ctr"/>
                      <a:r>
                        <a:rPr lang="en-US" dirty="0"/>
                        <a:t>2</a:t>
                      </a:r>
                    </a:p>
                  </a:txBody>
                  <a:tcPr/>
                </a:tc>
                <a:extLst>
                  <a:ext uri="{0D108BD9-81ED-4DB2-BD59-A6C34878D82A}">
                    <a16:rowId xmlns:a16="http://schemas.microsoft.com/office/drawing/2014/main" val="189965052"/>
                  </a:ext>
                </a:extLst>
              </a:tr>
              <a:tr h="637868">
                <a:tc>
                  <a:txBody>
                    <a:bodyPr/>
                    <a:lstStyle/>
                    <a:p>
                      <a:pPr algn="ctr"/>
                      <a:r>
                        <a:rPr lang="en-US" dirty="0"/>
                        <a:t>Bi- DIRECTIONAL CONVERTER</a:t>
                      </a:r>
                    </a:p>
                  </a:txBody>
                  <a:tcPr/>
                </a:tc>
                <a:tc>
                  <a:txBody>
                    <a:bodyPr/>
                    <a:lstStyle/>
                    <a:p>
                      <a:pPr algn="ctr"/>
                      <a:r>
                        <a:rPr lang="en-US" dirty="0"/>
                        <a:t>360/200V ;10kW</a:t>
                      </a:r>
                    </a:p>
                  </a:txBody>
                  <a:tcPr/>
                </a:tc>
                <a:tc>
                  <a:txBody>
                    <a:bodyPr/>
                    <a:lstStyle/>
                    <a:p>
                      <a:pPr algn="ctr"/>
                      <a:r>
                        <a:rPr lang="en-US" dirty="0"/>
                        <a:t>1</a:t>
                      </a:r>
                    </a:p>
                  </a:txBody>
                  <a:tcPr/>
                </a:tc>
                <a:extLst>
                  <a:ext uri="{0D108BD9-81ED-4DB2-BD59-A6C34878D82A}">
                    <a16:rowId xmlns:a16="http://schemas.microsoft.com/office/drawing/2014/main" val="1257323087"/>
                  </a:ext>
                </a:extLst>
              </a:tr>
              <a:tr h="637868">
                <a:tc>
                  <a:txBody>
                    <a:bodyPr/>
                    <a:lstStyle/>
                    <a:p>
                      <a:pPr algn="ctr"/>
                      <a:r>
                        <a:rPr lang="en-US" dirty="0"/>
                        <a:t>CAR BATTERY</a:t>
                      </a:r>
                    </a:p>
                  </a:txBody>
                  <a:tcPr/>
                </a:tc>
                <a:tc>
                  <a:txBody>
                    <a:bodyPr/>
                    <a:lstStyle/>
                    <a:p>
                      <a:pPr algn="ctr"/>
                      <a:r>
                        <a:rPr lang="en-US" dirty="0"/>
                        <a:t>320V ;94.5Ah</a:t>
                      </a:r>
                    </a:p>
                  </a:txBody>
                  <a:tcPr/>
                </a:tc>
                <a:tc>
                  <a:txBody>
                    <a:bodyPr/>
                    <a:lstStyle/>
                    <a:p>
                      <a:pPr algn="ctr"/>
                      <a:r>
                        <a:rPr lang="en-US" dirty="0"/>
                        <a:t>1</a:t>
                      </a:r>
                    </a:p>
                  </a:txBody>
                  <a:tcPr/>
                </a:tc>
                <a:extLst>
                  <a:ext uri="{0D108BD9-81ED-4DB2-BD59-A6C34878D82A}">
                    <a16:rowId xmlns:a16="http://schemas.microsoft.com/office/drawing/2014/main" val="688512238"/>
                  </a:ext>
                </a:extLst>
              </a:tr>
              <a:tr h="637868">
                <a:tc>
                  <a:txBody>
                    <a:bodyPr/>
                    <a:lstStyle/>
                    <a:p>
                      <a:pPr algn="ctr"/>
                      <a:r>
                        <a:rPr lang="en-US" dirty="0"/>
                        <a:t>BACK UP BATTERY</a:t>
                      </a:r>
                    </a:p>
                  </a:txBody>
                  <a:tcPr/>
                </a:tc>
                <a:tc>
                  <a:txBody>
                    <a:bodyPr/>
                    <a:lstStyle/>
                    <a:p>
                      <a:pPr algn="ctr"/>
                      <a:r>
                        <a:rPr lang="en-US" dirty="0"/>
                        <a:t>200V;50Ah</a:t>
                      </a:r>
                    </a:p>
                  </a:txBody>
                  <a:tcPr/>
                </a:tc>
                <a:tc>
                  <a:txBody>
                    <a:bodyPr/>
                    <a:lstStyle/>
                    <a:p>
                      <a:pPr algn="ctr"/>
                      <a:r>
                        <a:rPr lang="en-US" dirty="0"/>
                        <a:t>1</a:t>
                      </a:r>
                    </a:p>
                  </a:txBody>
                  <a:tcPr/>
                </a:tc>
                <a:extLst>
                  <a:ext uri="{0D108BD9-81ED-4DB2-BD59-A6C34878D82A}">
                    <a16:rowId xmlns:a16="http://schemas.microsoft.com/office/drawing/2014/main" val="3572373804"/>
                  </a:ext>
                </a:extLst>
              </a:tr>
            </a:tbl>
          </a:graphicData>
        </a:graphic>
      </p:graphicFrame>
      <p:sp>
        <p:nvSpPr>
          <p:cNvPr id="4" name="Slide Number Placeholder 3">
            <a:extLst>
              <a:ext uri="{FF2B5EF4-FFF2-40B4-BE49-F238E27FC236}">
                <a16:creationId xmlns:a16="http://schemas.microsoft.com/office/drawing/2014/main" id="{3C1AA8ED-80C5-4B5E-08DE-B0458FD803D3}"/>
              </a:ext>
            </a:extLst>
          </p:cNvPr>
          <p:cNvSpPr>
            <a:spLocks noGrp="1"/>
          </p:cNvSpPr>
          <p:nvPr>
            <p:ph type="sldNum" sz="quarter" idx="12"/>
          </p:nvPr>
        </p:nvSpPr>
        <p:spPr/>
        <p:txBody>
          <a:bodyPr/>
          <a:lstStyle/>
          <a:p>
            <a:fld id="{E565F29F-F7B3-4EEA-A89D-0174512572C7}" type="slidenum">
              <a:rPr lang="en-US" smtClean="0"/>
              <a:t>27</a:t>
            </a:fld>
            <a:endParaRPr lang="en-US"/>
          </a:p>
        </p:txBody>
      </p:sp>
    </p:spTree>
    <p:extLst>
      <p:ext uri="{BB962C8B-B14F-4D97-AF65-F5344CB8AC3E}">
        <p14:creationId xmlns:p14="http://schemas.microsoft.com/office/powerpoint/2010/main" val="169882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E95C2-999B-D6B7-BDAD-D38E36C86E86}"/>
              </a:ext>
            </a:extLst>
          </p:cNvPr>
          <p:cNvSpPr>
            <a:spLocks noGrp="1"/>
          </p:cNvSpPr>
          <p:nvPr>
            <p:ph type="title"/>
          </p:nvPr>
        </p:nvSpPr>
        <p:spPr>
          <a:xfrm>
            <a:off x="0" y="18255"/>
            <a:ext cx="12049432" cy="942437"/>
          </a:xfrm>
        </p:spPr>
        <p:txBody>
          <a:bodyPr>
            <a:noAutofit/>
          </a:bodyPr>
          <a:lstStyle/>
          <a:p>
            <a:pPr algn="ctr"/>
            <a:r>
              <a:rPr lang="en-US" sz="3800" b="1" dirty="0">
                <a:latin typeface="Times New Roman" panose="02020603050405020304" pitchFamily="18" charset="0"/>
                <a:cs typeface="Times New Roman" panose="02020603050405020304" pitchFamily="18" charset="0"/>
              </a:rPr>
              <a:t>SYSTEM   SPECIFICATIONS OF 3- PHASE RECTIFIER</a:t>
            </a:r>
            <a:endParaRPr lang="en-US" sz="3800" dirty="0"/>
          </a:p>
        </p:txBody>
      </p:sp>
      <mc:AlternateContent xmlns:mc="http://schemas.openxmlformats.org/markup-compatibility/2006" xmlns:a14="http://schemas.microsoft.com/office/drawing/2010/main">
        <mc:Choice Requires="a14">
          <p:graphicFrame>
            <p:nvGraphicFramePr>
              <p:cNvPr id="5" name="Content Placeholder 4">
                <a:extLst>
                  <a:ext uri="{FF2B5EF4-FFF2-40B4-BE49-F238E27FC236}">
                    <a16:creationId xmlns:a16="http://schemas.microsoft.com/office/drawing/2014/main" id="{BDFACB4B-6FE8-4BCC-C8BE-29814A378EBB}"/>
                  </a:ext>
                </a:extLst>
              </p:cNvPr>
              <p:cNvGraphicFramePr>
                <a:graphicFrameLocks noGrp="1"/>
              </p:cNvGraphicFramePr>
              <p:nvPr>
                <p:ph idx="1"/>
                <p:extLst>
                  <p:ext uri="{D42A27DB-BD31-4B8C-83A1-F6EECF244321}">
                    <p14:modId xmlns:p14="http://schemas.microsoft.com/office/powerpoint/2010/main" val="1941822518"/>
                  </p:ext>
                </p:extLst>
              </p:nvPr>
            </p:nvGraphicFramePr>
            <p:xfrm>
              <a:off x="602226" y="960693"/>
              <a:ext cx="10515597" cy="2537317"/>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3199664722"/>
                        </a:ext>
                      </a:extLst>
                    </a:gridCol>
                    <a:gridCol w="3505199">
                      <a:extLst>
                        <a:ext uri="{9D8B030D-6E8A-4147-A177-3AD203B41FA5}">
                          <a16:colId xmlns:a16="http://schemas.microsoft.com/office/drawing/2014/main" val="1244175948"/>
                        </a:ext>
                      </a:extLst>
                    </a:gridCol>
                    <a:gridCol w="3505199">
                      <a:extLst>
                        <a:ext uri="{9D8B030D-6E8A-4147-A177-3AD203B41FA5}">
                          <a16:colId xmlns:a16="http://schemas.microsoft.com/office/drawing/2014/main" val="2084630154"/>
                        </a:ext>
                      </a:extLst>
                    </a:gridCol>
                  </a:tblGrid>
                  <a:tr h="617077">
                    <a:tc>
                      <a:txBody>
                        <a:bodyPr/>
                        <a:lstStyle/>
                        <a:p>
                          <a:pPr algn="ctr"/>
                          <a:r>
                            <a:rPr lang="en-US" dirty="0"/>
                            <a:t>    COMPONENTS.</a:t>
                          </a:r>
                        </a:p>
                      </a:txBody>
                      <a:tcPr/>
                    </a:tc>
                    <a:tc>
                      <a:txBody>
                        <a:bodyPr/>
                        <a:lstStyle/>
                        <a:p>
                          <a:pPr algn="ctr"/>
                          <a:r>
                            <a:rPr lang="en-US" dirty="0"/>
                            <a:t>      RATING</a:t>
                          </a:r>
                        </a:p>
                      </a:txBody>
                      <a:tcPr/>
                    </a:tc>
                    <a:tc>
                      <a:txBody>
                        <a:bodyPr/>
                        <a:lstStyle/>
                        <a:p>
                          <a:r>
                            <a:rPr lang="en-US" dirty="0"/>
                            <a:t>        QUANTITY</a:t>
                          </a:r>
                        </a:p>
                      </a:txBody>
                      <a:tcPr/>
                    </a:tc>
                    <a:extLst>
                      <a:ext uri="{0D108BD9-81ED-4DB2-BD59-A6C34878D82A}">
                        <a16:rowId xmlns:a16="http://schemas.microsoft.com/office/drawing/2014/main" val="409857372"/>
                      </a:ext>
                    </a:extLst>
                  </a:tr>
                  <a:tr h="617077">
                    <a:tc>
                      <a:txBody>
                        <a:bodyPr/>
                        <a:lstStyle/>
                        <a:p>
                          <a:pPr algn="ctr"/>
                          <a:r>
                            <a:rPr lang="en-US" dirty="0"/>
                            <a:t>DIODES</a:t>
                          </a:r>
                        </a:p>
                      </a:txBody>
                      <a:tcPr/>
                    </a:tc>
                    <a:tc>
                      <a:txBody>
                        <a:bodyPr/>
                        <a:lstStyle/>
                        <a:p>
                          <a:pPr algn="ctr"/>
                          <a:r>
                            <a:rPr lang="en-US" dirty="0"/>
                            <a:t>STTH200R04TVI</a:t>
                          </a:r>
                        </a:p>
                        <a:p>
                          <a:pPr algn="ctr"/>
                          <a:r>
                            <a:rPr lang="en-US" dirty="0"/>
                            <a:t>400V ; 100A</a:t>
                          </a:r>
                        </a:p>
                      </a:txBody>
                      <a:tcPr/>
                    </a:tc>
                    <a:tc>
                      <a:txBody>
                        <a:bodyPr/>
                        <a:lstStyle/>
                        <a:p>
                          <a:pPr algn="ctr"/>
                          <a:r>
                            <a:rPr lang="en-US" dirty="0"/>
                            <a:t>    6</a:t>
                          </a:r>
                        </a:p>
                      </a:txBody>
                      <a:tcPr/>
                    </a:tc>
                    <a:extLst>
                      <a:ext uri="{0D108BD9-81ED-4DB2-BD59-A6C34878D82A}">
                        <a16:rowId xmlns:a16="http://schemas.microsoft.com/office/drawing/2014/main" val="2481030459"/>
                      </a:ext>
                    </a:extLst>
                  </a:tr>
                  <a:tr h="617077">
                    <a:tc>
                      <a:txBody>
                        <a:bodyPr/>
                        <a:lstStyle/>
                        <a:p>
                          <a:pPr algn="ctr"/>
                          <a:r>
                            <a:rPr lang="en-US" dirty="0"/>
                            <a:t>INDUCTOR</a:t>
                          </a:r>
                        </a:p>
                      </a:txBody>
                      <a:tcPr/>
                    </a:tc>
                    <a:tc>
                      <a:txBody>
                        <a:bodyPr/>
                        <a:lstStyle/>
                        <a:p>
                          <a:pPr algn="ctr"/>
                          <a:r>
                            <a:rPr lang="en-US" dirty="0"/>
                            <a:t>Coil craft CRSI026-100RO</a:t>
                          </a:r>
                        </a:p>
                        <a:p>
                          <a:pPr algn="ctr"/>
                          <a:r>
                            <a:rPr lang="en-US" dirty="0"/>
                            <a:t>100A; 0.467mH;29kW</a:t>
                          </a:r>
                        </a:p>
                      </a:txBody>
                      <a:tcPr/>
                    </a:tc>
                    <a:tc>
                      <a:txBody>
                        <a:bodyPr/>
                        <a:lstStyle/>
                        <a:p>
                          <a:pPr algn="ctr"/>
                          <a:r>
                            <a:rPr lang="en-US" dirty="0"/>
                            <a:t>1</a:t>
                          </a:r>
                        </a:p>
                      </a:txBody>
                      <a:tcPr/>
                    </a:tc>
                    <a:extLst>
                      <a:ext uri="{0D108BD9-81ED-4DB2-BD59-A6C34878D82A}">
                        <a16:rowId xmlns:a16="http://schemas.microsoft.com/office/drawing/2014/main" val="2193545382"/>
                      </a:ext>
                    </a:extLst>
                  </a:tr>
                  <a:tr h="617077">
                    <a:tc>
                      <a:txBody>
                        <a:bodyPr/>
                        <a:lstStyle/>
                        <a:p>
                          <a:pPr algn="ctr"/>
                          <a:r>
                            <a:rPr lang="en-US" dirty="0"/>
                            <a:t>CAPACITOR</a:t>
                          </a:r>
                        </a:p>
                      </a:txBody>
                      <a:tcPr/>
                    </a:tc>
                    <a:tc>
                      <a:txBody>
                        <a:bodyPr/>
                        <a:lstStyle/>
                        <a:p>
                          <a:pPr algn="ctr"/>
                          <a:r>
                            <a:rPr lang="en-US" dirty="0"/>
                            <a:t>Cornell </a:t>
                          </a:r>
                          <a:r>
                            <a:rPr lang="en-US" dirty="0" err="1"/>
                            <a:t>Pubilier</a:t>
                          </a:r>
                          <a:r>
                            <a:rPr lang="en-US" dirty="0"/>
                            <a:t> 947E291057M</a:t>
                          </a:r>
                        </a:p>
                        <a:p>
                          <a:pPr algn="ctr"/>
                          <a:r>
                            <a:rPr lang="en-US" dirty="0"/>
                            <a:t>100</a:t>
                          </a:r>
                          <a14:m>
                            <m:oMath xmlns:m="http://schemas.openxmlformats.org/officeDocument/2006/math">
                              <m:r>
                                <a:rPr lang="en-US" sz="1800" i="1" dirty="0" smtClean="0">
                                  <a:latin typeface="Cambria Math" panose="02040503050406030204" pitchFamily="18" charset="0"/>
                                </a:rPr>
                                <m:t>𝜇</m:t>
                              </m:r>
                              <m:r>
                                <a:rPr lang="en-US" sz="1800" i="1" dirty="0" smtClean="0">
                                  <a:latin typeface="Cambria Math" panose="02040503050406030204" pitchFamily="18" charset="0"/>
                                </a:rPr>
                                <m:t>𝐹</m:t>
                              </m:r>
                            </m:oMath>
                          </a14:m>
                          <a:r>
                            <a:rPr lang="en-US" dirty="0"/>
                            <a:t> ; 565V ; 29kW</a:t>
                          </a:r>
                        </a:p>
                      </a:txBody>
                      <a:tcPr/>
                    </a:tc>
                    <a:tc>
                      <a:txBody>
                        <a:bodyPr/>
                        <a:lstStyle/>
                        <a:p>
                          <a:pPr algn="ctr"/>
                          <a:r>
                            <a:rPr lang="en-US" dirty="0"/>
                            <a:t>1</a:t>
                          </a:r>
                        </a:p>
                      </a:txBody>
                      <a:tcPr/>
                    </a:tc>
                    <a:extLst>
                      <a:ext uri="{0D108BD9-81ED-4DB2-BD59-A6C34878D82A}">
                        <a16:rowId xmlns:a16="http://schemas.microsoft.com/office/drawing/2014/main" val="4170060230"/>
                      </a:ext>
                    </a:extLst>
                  </a:tr>
                </a:tbl>
              </a:graphicData>
            </a:graphic>
          </p:graphicFrame>
        </mc:Choice>
        <mc:Fallback xmlns="">
          <p:graphicFrame>
            <p:nvGraphicFramePr>
              <p:cNvPr id="5" name="Content Placeholder 4">
                <a:extLst>
                  <a:ext uri="{FF2B5EF4-FFF2-40B4-BE49-F238E27FC236}">
                    <a16:creationId xmlns:a16="http://schemas.microsoft.com/office/drawing/2014/main" id="{BDFACB4B-6FE8-4BCC-C8BE-29814A378EBB}"/>
                  </a:ext>
                </a:extLst>
              </p:cNvPr>
              <p:cNvGraphicFramePr>
                <a:graphicFrameLocks noGrp="1"/>
              </p:cNvGraphicFramePr>
              <p:nvPr>
                <p:ph idx="1"/>
                <p:extLst>
                  <p:ext uri="{D42A27DB-BD31-4B8C-83A1-F6EECF244321}">
                    <p14:modId xmlns:p14="http://schemas.microsoft.com/office/powerpoint/2010/main" val="1941822518"/>
                  </p:ext>
                </p:extLst>
              </p:nvPr>
            </p:nvGraphicFramePr>
            <p:xfrm>
              <a:off x="602226" y="960693"/>
              <a:ext cx="10515597" cy="2537317"/>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3199664722"/>
                        </a:ext>
                      </a:extLst>
                    </a:gridCol>
                    <a:gridCol w="3505199">
                      <a:extLst>
                        <a:ext uri="{9D8B030D-6E8A-4147-A177-3AD203B41FA5}">
                          <a16:colId xmlns:a16="http://schemas.microsoft.com/office/drawing/2014/main" val="1244175948"/>
                        </a:ext>
                      </a:extLst>
                    </a:gridCol>
                    <a:gridCol w="3505199">
                      <a:extLst>
                        <a:ext uri="{9D8B030D-6E8A-4147-A177-3AD203B41FA5}">
                          <a16:colId xmlns:a16="http://schemas.microsoft.com/office/drawing/2014/main" val="2084630154"/>
                        </a:ext>
                      </a:extLst>
                    </a:gridCol>
                  </a:tblGrid>
                  <a:tr h="617077">
                    <a:tc>
                      <a:txBody>
                        <a:bodyPr/>
                        <a:lstStyle/>
                        <a:p>
                          <a:pPr algn="ctr"/>
                          <a:r>
                            <a:rPr lang="en-US" dirty="0"/>
                            <a:t>    COMPONENTS.</a:t>
                          </a:r>
                        </a:p>
                      </a:txBody>
                      <a:tcPr/>
                    </a:tc>
                    <a:tc>
                      <a:txBody>
                        <a:bodyPr/>
                        <a:lstStyle/>
                        <a:p>
                          <a:pPr algn="ctr"/>
                          <a:r>
                            <a:rPr lang="en-US" dirty="0"/>
                            <a:t>      RATING</a:t>
                          </a:r>
                        </a:p>
                      </a:txBody>
                      <a:tcPr/>
                    </a:tc>
                    <a:tc>
                      <a:txBody>
                        <a:bodyPr/>
                        <a:lstStyle/>
                        <a:p>
                          <a:r>
                            <a:rPr lang="en-US" dirty="0"/>
                            <a:t>        QUANTITY</a:t>
                          </a:r>
                        </a:p>
                      </a:txBody>
                      <a:tcPr/>
                    </a:tc>
                    <a:extLst>
                      <a:ext uri="{0D108BD9-81ED-4DB2-BD59-A6C34878D82A}">
                        <a16:rowId xmlns:a16="http://schemas.microsoft.com/office/drawing/2014/main" val="409857372"/>
                      </a:ext>
                    </a:extLst>
                  </a:tr>
                  <a:tr h="640080">
                    <a:tc>
                      <a:txBody>
                        <a:bodyPr/>
                        <a:lstStyle/>
                        <a:p>
                          <a:pPr algn="ctr"/>
                          <a:r>
                            <a:rPr lang="en-US" dirty="0"/>
                            <a:t>DIODES</a:t>
                          </a:r>
                        </a:p>
                      </a:txBody>
                      <a:tcPr/>
                    </a:tc>
                    <a:tc>
                      <a:txBody>
                        <a:bodyPr/>
                        <a:lstStyle/>
                        <a:p>
                          <a:pPr algn="ctr"/>
                          <a:r>
                            <a:rPr lang="en-US" dirty="0"/>
                            <a:t>STTH200R04TVI</a:t>
                          </a:r>
                        </a:p>
                        <a:p>
                          <a:pPr algn="ctr"/>
                          <a:r>
                            <a:rPr lang="en-US" dirty="0"/>
                            <a:t>400V ; 100A</a:t>
                          </a:r>
                        </a:p>
                      </a:txBody>
                      <a:tcPr/>
                    </a:tc>
                    <a:tc>
                      <a:txBody>
                        <a:bodyPr/>
                        <a:lstStyle/>
                        <a:p>
                          <a:pPr algn="ctr"/>
                          <a:r>
                            <a:rPr lang="en-US" dirty="0"/>
                            <a:t>    6</a:t>
                          </a:r>
                        </a:p>
                      </a:txBody>
                      <a:tcPr/>
                    </a:tc>
                    <a:extLst>
                      <a:ext uri="{0D108BD9-81ED-4DB2-BD59-A6C34878D82A}">
                        <a16:rowId xmlns:a16="http://schemas.microsoft.com/office/drawing/2014/main" val="2481030459"/>
                      </a:ext>
                    </a:extLst>
                  </a:tr>
                  <a:tr h="640080">
                    <a:tc>
                      <a:txBody>
                        <a:bodyPr/>
                        <a:lstStyle/>
                        <a:p>
                          <a:pPr algn="ctr"/>
                          <a:r>
                            <a:rPr lang="en-US" dirty="0"/>
                            <a:t>INDUCTOR</a:t>
                          </a:r>
                        </a:p>
                      </a:txBody>
                      <a:tcPr/>
                    </a:tc>
                    <a:tc>
                      <a:txBody>
                        <a:bodyPr/>
                        <a:lstStyle/>
                        <a:p>
                          <a:pPr algn="ctr"/>
                          <a:r>
                            <a:rPr lang="en-US" dirty="0"/>
                            <a:t>Coil craft CRSI026-100RO</a:t>
                          </a:r>
                        </a:p>
                        <a:p>
                          <a:pPr algn="ctr"/>
                          <a:r>
                            <a:rPr lang="en-US" dirty="0"/>
                            <a:t>100A; 0.467mH;29kW</a:t>
                          </a:r>
                        </a:p>
                      </a:txBody>
                      <a:tcPr/>
                    </a:tc>
                    <a:tc>
                      <a:txBody>
                        <a:bodyPr/>
                        <a:lstStyle/>
                        <a:p>
                          <a:pPr algn="ctr"/>
                          <a:r>
                            <a:rPr lang="en-US" dirty="0"/>
                            <a:t>1</a:t>
                          </a:r>
                        </a:p>
                      </a:txBody>
                      <a:tcPr/>
                    </a:tc>
                    <a:extLst>
                      <a:ext uri="{0D108BD9-81ED-4DB2-BD59-A6C34878D82A}">
                        <a16:rowId xmlns:a16="http://schemas.microsoft.com/office/drawing/2014/main" val="2193545382"/>
                      </a:ext>
                    </a:extLst>
                  </a:tr>
                  <a:tr h="640080">
                    <a:tc>
                      <a:txBody>
                        <a:bodyPr/>
                        <a:lstStyle/>
                        <a:p>
                          <a:pPr algn="ctr"/>
                          <a:r>
                            <a:rPr lang="en-US" dirty="0"/>
                            <a:t>CAPACITOR</a:t>
                          </a:r>
                        </a:p>
                      </a:txBody>
                      <a:tcPr/>
                    </a:tc>
                    <a:tc>
                      <a:txBody>
                        <a:bodyPr/>
                        <a:lstStyle/>
                        <a:p>
                          <a:endParaRPr lang="en-US"/>
                        </a:p>
                      </a:txBody>
                      <a:tcPr>
                        <a:blipFill>
                          <a:blip r:embed="rId2"/>
                          <a:stretch>
                            <a:fillRect l="-100000" t="-301905" r="-100521" b="-15238"/>
                          </a:stretch>
                        </a:blipFill>
                      </a:tcPr>
                    </a:tc>
                    <a:tc>
                      <a:txBody>
                        <a:bodyPr/>
                        <a:lstStyle/>
                        <a:p>
                          <a:pPr algn="ctr"/>
                          <a:r>
                            <a:rPr lang="en-US" dirty="0"/>
                            <a:t>1</a:t>
                          </a:r>
                        </a:p>
                      </a:txBody>
                      <a:tcPr/>
                    </a:tc>
                    <a:extLst>
                      <a:ext uri="{0D108BD9-81ED-4DB2-BD59-A6C34878D82A}">
                        <a16:rowId xmlns:a16="http://schemas.microsoft.com/office/drawing/2014/main" val="4170060230"/>
                      </a:ext>
                    </a:extLst>
                  </a:tr>
                </a:tbl>
              </a:graphicData>
            </a:graphic>
          </p:graphicFrame>
        </mc:Fallback>
      </mc:AlternateContent>
      <p:sp>
        <p:nvSpPr>
          <p:cNvPr id="4" name="Slide Number Placeholder 3">
            <a:extLst>
              <a:ext uri="{FF2B5EF4-FFF2-40B4-BE49-F238E27FC236}">
                <a16:creationId xmlns:a16="http://schemas.microsoft.com/office/drawing/2014/main" id="{206BD4CB-5D62-C47D-6954-9C6C9A640B66}"/>
              </a:ext>
            </a:extLst>
          </p:cNvPr>
          <p:cNvSpPr>
            <a:spLocks noGrp="1"/>
          </p:cNvSpPr>
          <p:nvPr>
            <p:ph type="sldNum" sz="quarter" idx="12"/>
          </p:nvPr>
        </p:nvSpPr>
        <p:spPr/>
        <p:txBody>
          <a:bodyPr/>
          <a:lstStyle/>
          <a:p>
            <a:fld id="{E565F29F-F7B3-4EEA-A89D-0174512572C7}" type="slidenum">
              <a:rPr lang="en-US" smtClean="0"/>
              <a:t>28</a:t>
            </a:fld>
            <a:endParaRPr lang="en-US"/>
          </a:p>
        </p:txBody>
      </p:sp>
      <p:sp>
        <p:nvSpPr>
          <p:cNvPr id="6" name="TextBox 5">
            <a:extLst>
              <a:ext uri="{FF2B5EF4-FFF2-40B4-BE49-F238E27FC236}">
                <a16:creationId xmlns:a16="http://schemas.microsoft.com/office/drawing/2014/main" id="{660AE9D6-6F51-B3C1-4198-5132791D9EB4}"/>
              </a:ext>
            </a:extLst>
          </p:cNvPr>
          <p:cNvSpPr txBox="1"/>
          <p:nvPr/>
        </p:nvSpPr>
        <p:spPr>
          <a:xfrm>
            <a:off x="-71284" y="3393297"/>
            <a:ext cx="12192000" cy="1231106"/>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SYSTEM   SPECIFICATIONS OF BUCK CONVERTER NEAR GRID</a:t>
            </a:r>
            <a:endParaRPr lang="en-US" sz="3600" dirty="0">
              <a:latin typeface="Times New Roman" panose="02020603050405020304" pitchFamily="18" charset="0"/>
              <a:cs typeface="Times New Roman" panose="02020603050405020304" pitchFamily="18" charset="0"/>
            </a:endParaRPr>
          </a:p>
        </p:txBody>
      </p:sp>
      <p:graphicFrame>
        <p:nvGraphicFramePr>
          <p:cNvPr id="7" name="Table 6">
            <a:extLst>
              <a:ext uri="{FF2B5EF4-FFF2-40B4-BE49-F238E27FC236}">
                <a16:creationId xmlns:a16="http://schemas.microsoft.com/office/drawing/2014/main" id="{A6446F08-5B0E-78E5-9C07-519878C6924B}"/>
              </a:ext>
            </a:extLst>
          </p:cNvPr>
          <p:cNvGraphicFramePr>
            <a:graphicFrameLocks noGrp="1"/>
          </p:cNvGraphicFramePr>
          <p:nvPr>
            <p:extLst>
              <p:ext uri="{D42A27DB-BD31-4B8C-83A1-F6EECF244321}">
                <p14:modId xmlns:p14="http://schemas.microsoft.com/office/powerpoint/2010/main" val="4183927585"/>
              </p:ext>
            </p:extLst>
          </p:nvPr>
        </p:nvGraphicFramePr>
        <p:xfrm>
          <a:off x="966631" y="4441841"/>
          <a:ext cx="9786786" cy="2097072"/>
        </p:xfrm>
        <a:graphic>
          <a:graphicData uri="http://schemas.openxmlformats.org/drawingml/2006/table">
            <a:tbl>
              <a:tblPr firstRow="1" bandRow="1">
                <a:tableStyleId>{5C22544A-7EE6-4342-B048-85BDC9FD1C3A}</a:tableStyleId>
              </a:tblPr>
              <a:tblGrid>
                <a:gridCol w="5015637">
                  <a:extLst>
                    <a:ext uri="{9D8B030D-6E8A-4147-A177-3AD203B41FA5}">
                      <a16:colId xmlns:a16="http://schemas.microsoft.com/office/drawing/2014/main" val="1719335183"/>
                    </a:ext>
                  </a:extLst>
                </a:gridCol>
                <a:gridCol w="4771149">
                  <a:extLst>
                    <a:ext uri="{9D8B030D-6E8A-4147-A177-3AD203B41FA5}">
                      <a16:colId xmlns:a16="http://schemas.microsoft.com/office/drawing/2014/main" val="954098062"/>
                    </a:ext>
                  </a:extLst>
                </a:gridCol>
              </a:tblGrid>
              <a:tr h="437860">
                <a:tc>
                  <a:txBody>
                    <a:bodyPr/>
                    <a:lstStyle/>
                    <a:p>
                      <a:pPr algn="ctr"/>
                      <a:r>
                        <a:rPr lang="en-US" dirty="0"/>
                        <a:t>COMPONENTS.</a:t>
                      </a:r>
                    </a:p>
                  </a:txBody>
                  <a:tcPr/>
                </a:tc>
                <a:tc>
                  <a:txBody>
                    <a:bodyPr/>
                    <a:lstStyle/>
                    <a:p>
                      <a:pPr algn="ctr"/>
                      <a:r>
                        <a:rPr lang="en-US" dirty="0"/>
                        <a:t> QUANTITY</a:t>
                      </a:r>
                    </a:p>
                  </a:txBody>
                  <a:tcPr/>
                </a:tc>
                <a:extLst>
                  <a:ext uri="{0D108BD9-81ED-4DB2-BD59-A6C34878D82A}">
                    <a16:rowId xmlns:a16="http://schemas.microsoft.com/office/drawing/2014/main" val="4281654154"/>
                  </a:ext>
                </a:extLst>
              </a:tr>
              <a:tr h="414803">
                <a:tc>
                  <a:txBody>
                    <a:bodyPr/>
                    <a:lstStyle/>
                    <a:p>
                      <a:pPr algn="ctr"/>
                      <a:r>
                        <a:rPr lang="en-US" dirty="0"/>
                        <a:t>DIODE</a:t>
                      </a:r>
                    </a:p>
                  </a:txBody>
                  <a:tcPr/>
                </a:tc>
                <a:tc>
                  <a:txBody>
                    <a:bodyPr/>
                    <a:lstStyle/>
                    <a:p>
                      <a:pPr algn="ctr"/>
                      <a:r>
                        <a:rPr lang="en-US" dirty="0"/>
                        <a:t>1</a:t>
                      </a:r>
                    </a:p>
                  </a:txBody>
                  <a:tcPr/>
                </a:tc>
                <a:extLst>
                  <a:ext uri="{0D108BD9-81ED-4DB2-BD59-A6C34878D82A}">
                    <a16:rowId xmlns:a16="http://schemas.microsoft.com/office/drawing/2014/main" val="1721539087"/>
                  </a:ext>
                </a:extLst>
              </a:tr>
              <a:tr h="414803">
                <a:tc>
                  <a:txBody>
                    <a:bodyPr/>
                    <a:lstStyle/>
                    <a:p>
                      <a:pPr algn="ctr"/>
                      <a:r>
                        <a:rPr lang="en-US" dirty="0"/>
                        <a:t>MOSFET</a:t>
                      </a:r>
                    </a:p>
                  </a:txBody>
                  <a:tcPr/>
                </a:tc>
                <a:tc>
                  <a:txBody>
                    <a:bodyPr/>
                    <a:lstStyle/>
                    <a:p>
                      <a:pPr algn="ctr"/>
                      <a:r>
                        <a:rPr lang="en-US" dirty="0"/>
                        <a:t>1</a:t>
                      </a:r>
                    </a:p>
                  </a:txBody>
                  <a:tcPr/>
                </a:tc>
                <a:extLst>
                  <a:ext uri="{0D108BD9-81ED-4DB2-BD59-A6C34878D82A}">
                    <a16:rowId xmlns:a16="http://schemas.microsoft.com/office/drawing/2014/main" val="4030970437"/>
                  </a:ext>
                </a:extLst>
              </a:tr>
              <a:tr h="414803">
                <a:tc>
                  <a:txBody>
                    <a:bodyPr/>
                    <a:lstStyle/>
                    <a:p>
                      <a:pPr algn="ctr"/>
                      <a:r>
                        <a:rPr lang="en-US" dirty="0"/>
                        <a:t>CAPACITOR</a:t>
                      </a:r>
                    </a:p>
                  </a:txBody>
                  <a:tcPr/>
                </a:tc>
                <a:tc>
                  <a:txBody>
                    <a:bodyPr/>
                    <a:lstStyle/>
                    <a:p>
                      <a:pPr algn="ctr"/>
                      <a:r>
                        <a:rPr lang="en-US" dirty="0"/>
                        <a:t>1</a:t>
                      </a:r>
                    </a:p>
                  </a:txBody>
                  <a:tcPr/>
                </a:tc>
                <a:extLst>
                  <a:ext uri="{0D108BD9-81ED-4DB2-BD59-A6C34878D82A}">
                    <a16:rowId xmlns:a16="http://schemas.microsoft.com/office/drawing/2014/main" val="2619688778"/>
                  </a:ext>
                </a:extLst>
              </a:tr>
              <a:tr h="414803">
                <a:tc>
                  <a:txBody>
                    <a:bodyPr/>
                    <a:lstStyle/>
                    <a:p>
                      <a:pPr algn="ctr"/>
                      <a:r>
                        <a:rPr lang="en-US" dirty="0"/>
                        <a:t>INDUCTOR</a:t>
                      </a:r>
                    </a:p>
                  </a:txBody>
                  <a:tcPr/>
                </a:tc>
                <a:tc>
                  <a:txBody>
                    <a:bodyPr/>
                    <a:lstStyle/>
                    <a:p>
                      <a:pPr algn="ctr"/>
                      <a:r>
                        <a:rPr lang="en-US" dirty="0"/>
                        <a:t>1</a:t>
                      </a:r>
                    </a:p>
                  </a:txBody>
                  <a:tcPr/>
                </a:tc>
                <a:extLst>
                  <a:ext uri="{0D108BD9-81ED-4DB2-BD59-A6C34878D82A}">
                    <a16:rowId xmlns:a16="http://schemas.microsoft.com/office/drawing/2014/main" val="3626955823"/>
                  </a:ext>
                </a:extLst>
              </a:tr>
            </a:tbl>
          </a:graphicData>
        </a:graphic>
      </p:graphicFrame>
    </p:spTree>
    <p:extLst>
      <p:ext uri="{BB962C8B-B14F-4D97-AF65-F5344CB8AC3E}">
        <p14:creationId xmlns:p14="http://schemas.microsoft.com/office/powerpoint/2010/main" val="2061347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fill="hold"/>
                                        <p:tgtEl>
                                          <p:spTgt spid="7"/>
                                        </p:tgtEl>
                                        <p:attrNameLst>
                                          <p:attrName>ppt_x</p:attrName>
                                        </p:attrNameLst>
                                      </p:cBhvr>
                                      <p:tavLst>
                                        <p:tav tm="0">
                                          <p:val>
                                            <p:strVal val="#ppt_x"/>
                                          </p:val>
                                        </p:tav>
                                        <p:tav tm="100000">
                                          <p:val>
                                            <p:strVal val="#ppt_x"/>
                                          </p:val>
                                        </p:tav>
                                      </p:tavLst>
                                    </p:anim>
                                    <p:anim calcmode="lin" valueType="num">
                                      <p:cBhvr additive="base">
                                        <p:cTn id="2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9A836-9DA8-747A-4E11-AD51E74994E0}"/>
              </a:ext>
            </a:extLst>
          </p:cNvPr>
          <p:cNvSpPr>
            <a:spLocks noGrp="1"/>
          </p:cNvSpPr>
          <p:nvPr>
            <p:ph type="title"/>
          </p:nvPr>
        </p:nvSpPr>
        <p:spPr>
          <a:xfrm>
            <a:off x="0" y="14748"/>
            <a:ext cx="12191999" cy="1146868"/>
          </a:xfrm>
        </p:spPr>
        <p:txBody>
          <a:bodyPr>
            <a:normAutofit fontScale="90000"/>
          </a:bodyPr>
          <a:lstStyle/>
          <a:p>
            <a:pPr algn="ctr"/>
            <a:r>
              <a:rPr lang="en-US" dirty="0"/>
              <a:t> </a:t>
            </a:r>
            <a:r>
              <a:rPr lang="en-US" sz="3600" b="1" dirty="0">
                <a:latin typeface="Times New Roman" panose="02020603050405020304" pitchFamily="18" charset="0"/>
                <a:cs typeface="Times New Roman" panose="02020603050405020304" pitchFamily="18" charset="0"/>
              </a:rPr>
              <a:t>SYSTEM  SPECIFICATIONS OF  BI DIRECTIONAL CONVERTER</a:t>
            </a:r>
            <a:endParaRPr lang="en-US" sz="3600" dirty="0"/>
          </a:p>
        </p:txBody>
      </p:sp>
      <mc:AlternateContent xmlns:mc="http://schemas.openxmlformats.org/markup-compatibility/2006" xmlns:a14="http://schemas.microsoft.com/office/drawing/2010/main">
        <mc:Choice Requires="a14">
          <p:graphicFrame>
            <p:nvGraphicFramePr>
              <p:cNvPr id="5" name="Content Placeholder 4">
                <a:extLst>
                  <a:ext uri="{FF2B5EF4-FFF2-40B4-BE49-F238E27FC236}">
                    <a16:creationId xmlns:a16="http://schemas.microsoft.com/office/drawing/2014/main" id="{79C101C4-9C89-FE51-7124-DEF5407F6113}"/>
                  </a:ext>
                </a:extLst>
              </p:cNvPr>
              <p:cNvGraphicFramePr>
                <a:graphicFrameLocks noGrp="1"/>
              </p:cNvGraphicFramePr>
              <p:nvPr>
                <p:ph idx="1"/>
                <p:extLst>
                  <p:ext uri="{D42A27DB-BD31-4B8C-83A1-F6EECF244321}">
                    <p14:modId xmlns:p14="http://schemas.microsoft.com/office/powerpoint/2010/main" val="1850972788"/>
                  </p:ext>
                </p:extLst>
              </p:nvPr>
            </p:nvGraphicFramePr>
            <p:xfrm>
              <a:off x="1061884" y="984966"/>
              <a:ext cx="10291916" cy="3108960"/>
            </p:xfrm>
            <a:graphic>
              <a:graphicData uri="http://schemas.openxmlformats.org/drawingml/2006/table">
                <a:tbl>
                  <a:tblPr firstRow="1" bandRow="1">
                    <a:tableStyleId>{93296810-A885-4BE3-A3E7-6D5BEEA58F35}</a:tableStyleId>
                  </a:tblPr>
                  <a:tblGrid>
                    <a:gridCol w="3430639">
                      <a:extLst>
                        <a:ext uri="{9D8B030D-6E8A-4147-A177-3AD203B41FA5}">
                          <a16:colId xmlns:a16="http://schemas.microsoft.com/office/drawing/2014/main" val="3745583813"/>
                        </a:ext>
                      </a:extLst>
                    </a:gridCol>
                    <a:gridCol w="3306199">
                      <a:extLst>
                        <a:ext uri="{9D8B030D-6E8A-4147-A177-3AD203B41FA5}">
                          <a16:colId xmlns:a16="http://schemas.microsoft.com/office/drawing/2014/main" val="210039027"/>
                        </a:ext>
                      </a:extLst>
                    </a:gridCol>
                    <a:gridCol w="3555078">
                      <a:extLst>
                        <a:ext uri="{9D8B030D-6E8A-4147-A177-3AD203B41FA5}">
                          <a16:colId xmlns:a16="http://schemas.microsoft.com/office/drawing/2014/main" val="2628874378"/>
                        </a:ext>
                      </a:extLst>
                    </a:gridCol>
                  </a:tblGrid>
                  <a:tr h="349130">
                    <a:tc>
                      <a:txBody>
                        <a:bodyPr/>
                        <a:lstStyle/>
                        <a:p>
                          <a:pPr algn="ctr"/>
                          <a:r>
                            <a:rPr lang="en-US" dirty="0"/>
                            <a:t>        COMPONENTS</a:t>
                          </a:r>
                        </a:p>
                      </a:txBody>
                      <a:tcPr/>
                    </a:tc>
                    <a:tc>
                      <a:txBody>
                        <a:bodyPr/>
                        <a:lstStyle/>
                        <a:p>
                          <a:pPr algn="ctr"/>
                          <a:r>
                            <a:rPr lang="en-US" dirty="0"/>
                            <a:t>RATINGS</a:t>
                          </a:r>
                        </a:p>
                      </a:txBody>
                      <a:tcPr/>
                    </a:tc>
                    <a:tc>
                      <a:txBody>
                        <a:bodyPr/>
                        <a:lstStyle/>
                        <a:p>
                          <a:pPr algn="ctr"/>
                          <a:r>
                            <a:rPr lang="en-US" dirty="0"/>
                            <a:t>QUANTITY</a:t>
                          </a:r>
                        </a:p>
                      </a:txBody>
                      <a:tcPr/>
                    </a:tc>
                    <a:extLst>
                      <a:ext uri="{0D108BD9-81ED-4DB2-BD59-A6C34878D82A}">
                        <a16:rowId xmlns:a16="http://schemas.microsoft.com/office/drawing/2014/main" val="3089413951"/>
                      </a:ext>
                    </a:extLst>
                  </a:tr>
                  <a:tr h="575359">
                    <a:tc>
                      <a:txBody>
                        <a:bodyPr/>
                        <a:lstStyle/>
                        <a:p>
                          <a:pPr algn="ctr"/>
                          <a:r>
                            <a:rPr lang="en-US" dirty="0"/>
                            <a:t>INDUCTOR</a:t>
                          </a:r>
                        </a:p>
                      </a:txBody>
                      <a:tcPr/>
                    </a:tc>
                    <a:tc>
                      <a:txBody>
                        <a:bodyPr/>
                        <a:lstStyle/>
                        <a:p>
                          <a:pPr algn="ctr"/>
                          <a:r>
                            <a:rPr lang="en-US" dirty="0" err="1"/>
                            <a:t>Coilcraft</a:t>
                          </a:r>
                          <a:r>
                            <a:rPr lang="en-US" dirty="0"/>
                            <a:t> LPS1026-100R0</a:t>
                          </a:r>
                        </a:p>
                        <a:p>
                          <a:pPr algn="ctr"/>
                          <a:r>
                            <a:rPr lang="en-US" dirty="0"/>
                            <a:t>1mH,100A</a:t>
                          </a:r>
                        </a:p>
                        <a:p>
                          <a:pPr algn="ctr"/>
                          <a:endParaRPr lang="en-US" dirty="0"/>
                        </a:p>
                      </a:txBody>
                      <a:tcPr/>
                    </a:tc>
                    <a:tc>
                      <a:txBody>
                        <a:bodyPr/>
                        <a:lstStyle/>
                        <a:p>
                          <a:pPr algn="ctr"/>
                          <a:r>
                            <a:rPr lang="en-US" dirty="0"/>
                            <a:t>1</a:t>
                          </a:r>
                        </a:p>
                      </a:txBody>
                      <a:tcPr/>
                    </a:tc>
                    <a:extLst>
                      <a:ext uri="{0D108BD9-81ED-4DB2-BD59-A6C34878D82A}">
                        <a16:rowId xmlns:a16="http://schemas.microsoft.com/office/drawing/2014/main" val="4108775213"/>
                      </a:ext>
                    </a:extLst>
                  </a:tr>
                  <a:tr h="613479">
                    <a:tc>
                      <a:txBody>
                        <a:bodyPr/>
                        <a:lstStyle/>
                        <a:p>
                          <a:pPr algn="ctr"/>
                          <a:r>
                            <a:rPr lang="en-US" dirty="0"/>
                            <a:t>CAPACITOR</a:t>
                          </a:r>
                        </a:p>
                      </a:txBody>
                      <a:tcPr/>
                    </a:tc>
                    <a:tc>
                      <a:txBody>
                        <a:bodyPr/>
                        <a:lstStyle/>
                        <a:p>
                          <a:pPr algn="ctr"/>
                          <a:r>
                            <a:rPr lang="en-US" dirty="0"/>
                            <a:t>Cornel </a:t>
                          </a:r>
                          <a:r>
                            <a:rPr lang="en-US" dirty="0" err="1"/>
                            <a:t>Duli</a:t>
                          </a:r>
                          <a:r>
                            <a:rPr lang="en-US" dirty="0"/>
                            <a:t> </a:t>
                          </a:r>
                          <a:r>
                            <a:rPr lang="en-US" dirty="0" err="1"/>
                            <a:t>biilier</a:t>
                          </a:r>
                          <a:endParaRPr lang="en-US" dirty="0"/>
                        </a:p>
                        <a:p>
                          <a:pPr algn="ctr"/>
                          <a:r>
                            <a:rPr lang="en-US" dirty="0"/>
                            <a:t>10</a:t>
                          </a:r>
                          <a14:m>
                            <m:oMath xmlns:m="http://schemas.openxmlformats.org/officeDocument/2006/math">
                              <m:r>
                                <a:rPr lang="en-US" sz="1800" i="1" dirty="0" smtClean="0">
                                  <a:latin typeface="Cambria Math" panose="02040503050406030204" pitchFamily="18" charset="0"/>
                                </a:rPr>
                                <m:t>𝜇</m:t>
                              </m:r>
                              <m:r>
                                <a:rPr lang="en-US" sz="1800" i="1" dirty="0" smtClean="0">
                                  <a:latin typeface="Cambria Math" panose="02040503050406030204" pitchFamily="18" charset="0"/>
                                </a:rPr>
                                <m:t>𝐹</m:t>
                              </m:r>
                            </m:oMath>
                          </a14:m>
                          <a:r>
                            <a:rPr lang="en-US" dirty="0"/>
                            <a:t> ; 400V</a:t>
                          </a:r>
                        </a:p>
                        <a:p>
                          <a:pPr algn="ctr"/>
                          <a:endParaRPr lang="en-US" dirty="0"/>
                        </a:p>
                      </a:txBody>
                      <a:tcPr/>
                    </a:tc>
                    <a:tc>
                      <a:txBody>
                        <a:bodyPr/>
                        <a:lstStyle/>
                        <a:p>
                          <a:pPr algn="ctr"/>
                          <a:r>
                            <a:rPr lang="en-US" dirty="0"/>
                            <a:t>1</a:t>
                          </a:r>
                        </a:p>
                      </a:txBody>
                      <a:tcPr/>
                    </a:tc>
                    <a:extLst>
                      <a:ext uri="{0D108BD9-81ED-4DB2-BD59-A6C34878D82A}">
                        <a16:rowId xmlns:a16="http://schemas.microsoft.com/office/drawing/2014/main" val="208877031"/>
                      </a:ext>
                    </a:extLst>
                  </a:tr>
                  <a:tr h="872824">
                    <a:tc>
                      <a:txBody>
                        <a:bodyPr/>
                        <a:lstStyle/>
                        <a:p>
                          <a:pPr algn="ctr"/>
                          <a:r>
                            <a:rPr lang="en-US" dirty="0"/>
                            <a:t>MOSFET</a:t>
                          </a:r>
                        </a:p>
                      </a:txBody>
                      <a:tcPr/>
                    </a:tc>
                    <a:tc>
                      <a:txBody>
                        <a:bodyPr/>
                        <a:lstStyle/>
                        <a:p>
                          <a:pPr algn="ctr"/>
                          <a:r>
                            <a:rPr lang="en-US" dirty="0"/>
                            <a:t>Infineon FXT100R12KE</a:t>
                          </a:r>
                        </a:p>
                        <a:p>
                          <a:pPr algn="ctr"/>
                          <a:r>
                            <a:rPr lang="en-US" dirty="0"/>
                            <a:t>600V ; 55A</a:t>
                          </a:r>
                        </a:p>
                        <a:p>
                          <a:pPr algn="ctr"/>
                          <a:endParaRPr lang="en-US" dirty="0"/>
                        </a:p>
                      </a:txBody>
                      <a:tcPr/>
                    </a:tc>
                    <a:tc>
                      <a:txBody>
                        <a:bodyPr/>
                        <a:lstStyle/>
                        <a:p>
                          <a:pPr algn="ctr"/>
                          <a:r>
                            <a:rPr lang="en-US" dirty="0"/>
                            <a:t>2</a:t>
                          </a:r>
                        </a:p>
                      </a:txBody>
                      <a:tcPr/>
                    </a:tc>
                    <a:extLst>
                      <a:ext uri="{0D108BD9-81ED-4DB2-BD59-A6C34878D82A}">
                        <a16:rowId xmlns:a16="http://schemas.microsoft.com/office/drawing/2014/main" val="1809752757"/>
                      </a:ext>
                    </a:extLst>
                  </a:tr>
                </a:tbl>
              </a:graphicData>
            </a:graphic>
          </p:graphicFrame>
        </mc:Choice>
        <mc:Fallback xmlns="">
          <p:graphicFrame>
            <p:nvGraphicFramePr>
              <p:cNvPr id="5" name="Content Placeholder 4">
                <a:extLst>
                  <a:ext uri="{FF2B5EF4-FFF2-40B4-BE49-F238E27FC236}">
                    <a16:creationId xmlns:a16="http://schemas.microsoft.com/office/drawing/2014/main" id="{79C101C4-9C89-FE51-7124-DEF5407F6113}"/>
                  </a:ext>
                </a:extLst>
              </p:cNvPr>
              <p:cNvGraphicFramePr>
                <a:graphicFrameLocks noGrp="1"/>
              </p:cNvGraphicFramePr>
              <p:nvPr>
                <p:ph idx="1"/>
                <p:extLst>
                  <p:ext uri="{D42A27DB-BD31-4B8C-83A1-F6EECF244321}">
                    <p14:modId xmlns:p14="http://schemas.microsoft.com/office/powerpoint/2010/main" val="1850972788"/>
                  </p:ext>
                </p:extLst>
              </p:nvPr>
            </p:nvGraphicFramePr>
            <p:xfrm>
              <a:off x="1061884" y="984966"/>
              <a:ext cx="10291916" cy="3108960"/>
            </p:xfrm>
            <a:graphic>
              <a:graphicData uri="http://schemas.openxmlformats.org/drawingml/2006/table">
                <a:tbl>
                  <a:tblPr firstRow="1" bandRow="1">
                    <a:tableStyleId>{93296810-A885-4BE3-A3E7-6D5BEEA58F35}</a:tableStyleId>
                  </a:tblPr>
                  <a:tblGrid>
                    <a:gridCol w="3430639">
                      <a:extLst>
                        <a:ext uri="{9D8B030D-6E8A-4147-A177-3AD203B41FA5}">
                          <a16:colId xmlns:a16="http://schemas.microsoft.com/office/drawing/2014/main" val="3745583813"/>
                        </a:ext>
                      </a:extLst>
                    </a:gridCol>
                    <a:gridCol w="3306199">
                      <a:extLst>
                        <a:ext uri="{9D8B030D-6E8A-4147-A177-3AD203B41FA5}">
                          <a16:colId xmlns:a16="http://schemas.microsoft.com/office/drawing/2014/main" val="210039027"/>
                        </a:ext>
                      </a:extLst>
                    </a:gridCol>
                    <a:gridCol w="3555078">
                      <a:extLst>
                        <a:ext uri="{9D8B030D-6E8A-4147-A177-3AD203B41FA5}">
                          <a16:colId xmlns:a16="http://schemas.microsoft.com/office/drawing/2014/main" val="2628874378"/>
                        </a:ext>
                      </a:extLst>
                    </a:gridCol>
                  </a:tblGrid>
                  <a:tr h="365760">
                    <a:tc>
                      <a:txBody>
                        <a:bodyPr/>
                        <a:lstStyle/>
                        <a:p>
                          <a:pPr algn="ctr"/>
                          <a:r>
                            <a:rPr lang="en-US" dirty="0"/>
                            <a:t>        COMPONENTS</a:t>
                          </a:r>
                        </a:p>
                      </a:txBody>
                      <a:tcPr/>
                    </a:tc>
                    <a:tc>
                      <a:txBody>
                        <a:bodyPr/>
                        <a:lstStyle/>
                        <a:p>
                          <a:pPr algn="ctr"/>
                          <a:r>
                            <a:rPr lang="en-US" dirty="0"/>
                            <a:t>RATINGS</a:t>
                          </a:r>
                        </a:p>
                      </a:txBody>
                      <a:tcPr/>
                    </a:tc>
                    <a:tc>
                      <a:txBody>
                        <a:bodyPr/>
                        <a:lstStyle/>
                        <a:p>
                          <a:pPr algn="ctr"/>
                          <a:r>
                            <a:rPr lang="en-US" dirty="0"/>
                            <a:t>QUANTITY</a:t>
                          </a:r>
                        </a:p>
                      </a:txBody>
                      <a:tcPr/>
                    </a:tc>
                    <a:extLst>
                      <a:ext uri="{0D108BD9-81ED-4DB2-BD59-A6C34878D82A}">
                        <a16:rowId xmlns:a16="http://schemas.microsoft.com/office/drawing/2014/main" val="3089413951"/>
                      </a:ext>
                    </a:extLst>
                  </a:tr>
                  <a:tr h="914400">
                    <a:tc>
                      <a:txBody>
                        <a:bodyPr/>
                        <a:lstStyle/>
                        <a:p>
                          <a:pPr algn="ctr"/>
                          <a:r>
                            <a:rPr lang="en-US" dirty="0"/>
                            <a:t>INDUCTOR</a:t>
                          </a:r>
                        </a:p>
                      </a:txBody>
                      <a:tcPr/>
                    </a:tc>
                    <a:tc>
                      <a:txBody>
                        <a:bodyPr/>
                        <a:lstStyle/>
                        <a:p>
                          <a:pPr algn="ctr"/>
                          <a:r>
                            <a:rPr lang="en-US" dirty="0" err="1"/>
                            <a:t>Coilcraft</a:t>
                          </a:r>
                          <a:r>
                            <a:rPr lang="en-US" dirty="0"/>
                            <a:t> LPS1026-100R0</a:t>
                          </a:r>
                        </a:p>
                        <a:p>
                          <a:pPr algn="ctr"/>
                          <a:r>
                            <a:rPr lang="en-US" dirty="0"/>
                            <a:t>1mH,100A</a:t>
                          </a:r>
                        </a:p>
                        <a:p>
                          <a:pPr algn="ctr"/>
                          <a:endParaRPr lang="en-US" dirty="0"/>
                        </a:p>
                      </a:txBody>
                      <a:tcPr/>
                    </a:tc>
                    <a:tc>
                      <a:txBody>
                        <a:bodyPr/>
                        <a:lstStyle/>
                        <a:p>
                          <a:pPr algn="ctr"/>
                          <a:r>
                            <a:rPr lang="en-US" dirty="0"/>
                            <a:t>1</a:t>
                          </a:r>
                        </a:p>
                      </a:txBody>
                      <a:tcPr/>
                    </a:tc>
                    <a:extLst>
                      <a:ext uri="{0D108BD9-81ED-4DB2-BD59-A6C34878D82A}">
                        <a16:rowId xmlns:a16="http://schemas.microsoft.com/office/drawing/2014/main" val="4108775213"/>
                      </a:ext>
                    </a:extLst>
                  </a:tr>
                  <a:tr h="914400">
                    <a:tc>
                      <a:txBody>
                        <a:bodyPr/>
                        <a:lstStyle/>
                        <a:p>
                          <a:pPr algn="ctr"/>
                          <a:r>
                            <a:rPr lang="en-US" dirty="0"/>
                            <a:t>CAPACITOR</a:t>
                          </a:r>
                        </a:p>
                      </a:txBody>
                      <a:tcPr/>
                    </a:tc>
                    <a:tc>
                      <a:txBody>
                        <a:bodyPr/>
                        <a:lstStyle/>
                        <a:p>
                          <a:endParaRPr lang="en-US"/>
                        </a:p>
                      </a:txBody>
                      <a:tcPr>
                        <a:blipFill>
                          <a:blip r:embed="rId2"/>
                          <a:stretch>
                            <a:fillRect l="-103867" t="-142384" r="-108103" b="-100662"/>
                          </a:stretch>
                        </a:blipFill>
                      </a:tcPr>
                    </a:tc>
                    <a:tc>
                      <a:txBody>
                        <a:bodyPr/>
                        <a:lstStyle/>
                        <a:p>
                          <a:pPr algn="ctr"/>
                          <a:r>
                            <a:rPr lang="en-US" dirty="0"/>
                            <a:t>1</a:t>
                          </a:r>
                        </a:p>
                      </a:txBody>
                      <a:tcPr/>
                    </a:tc>
                    <a:extLst>
                      <a:ext uri="{0D108BD9-81ED-4DB2-BD59-A6C34878D82A}">
                        <a16:rowId xmlns:a16="http://schemas.microsoft.com/office/drawing/2014/main" val="208877031"/>
                      </a:ext>
                    </a:extLst>
                  </a:tr>
                  <a:tr h="914400">
                    <a:tc>
                      <a:txBody>
                        <a:bodyPr/>
                        <a:lstStyle/>
                        <a:p>
                          <a:pPr algn="ctr"/>
                          <a:r>
                            <a:rPr lang="en-US" dirty="0"/>
                            <a:t>MOSFET</a:t>
                          </a:r>
                        </a:p>
                      </a:txBody>
                      <a:tcPr/>
                    </a:tc>
                    <a:tc>
                      <a:txBody>
                        <a:bodyPr/>
                        <a:lstStyle/>
                        <a:p>
                          <a:pPr algn="ctr"/>
                          <a:r>
                            <a:rPr lang="en-US" dirty="0"/>
                            <a:t>Infineon FXT100R12KE</a:t>
                          </a:r>
                        </a:p>
                        <a:p>
                          <a:pPr algn="ctr"/>
                          <a:r>
                            <a:rPr lang="en-US" dirty="0"/>
                            <a:t>600V ; 55A</a:t>
                          </a:r>
                        </a:p>
                        <a:p>
                          <a:pPr algn="ctr"/>
                          <a:endParaRPr lang="en-US" dirty="0"/>
                        </a:p>
                      </a:txBody>
                      <a:tcPr/>
                    </a:tc>
                    <a:tc>
                      <a:txBody>
                        <a:bodyPr/>
                        <a:lstStyle/>
                        <a:p>
                          <a:pPr algn="ctr"/>
                          <a:r>
                            <a:rPr lang="en-US" dirty="0"/>
                            <a:t>2</a:t>
                          </a:r>
                        </a:p>
                      </a:txBody>
                      <a:tcPr/>
                    </a:tc>
                    <a:extLst>
                      <a:ext uri="{0D108BD9-81ED-4DB2-BD59-A6C34878D82A}">
                        <a16:rowId xmlns:a16="http://schemas.microsoft.com/office/drawing/2014/main" val="1809752757"/>
                      </a:ext>
                    </a:extLst>
                  </a:tr>
                </a:tbl>
              </a:graphicData>
            </a:graphic>
          </p:graphicFrame>
        </mc:Fallback>
      </mc:AlternateContent>
      <p:sp>
        <p:nvSpPr>
          <p:cNvPr id="4" name="Slide Number Placeholder 3">
            <a:extLst>
              <a:ext uri="{FF2B5EF4-FFF2-40B4-BE49-F238E27FC236}">
                <a16:creationId xmlns:a16="http://schemas.microsoft.com/office/drawing/2014/main" id="{456E1635-6EE1-417F-A7F7-93CC0CF257ED}"/>
              </a:ext>
            </a:extLst>
          </p:cNvPr>
          <p:cNvSpPr>
            <a:spLocks noGrp="1"/>
          </p:cNvSpPr>
          <p:nvPr>
            <p:ph type="sldNum" sz="quarter" idx="12"/>
          </p:nvPr>
        </p:nvSpPr>
        <p:spPr/>
        <p:txBody>
          <a:bodyPr/>
          <a:lstStyle/>
          <a:p>
            <a:fld id="{E565F29F-F7B3-4EEA-A89D-0174512572C7}" type="slidenum">
              <a:rPr lang="en-US" smtClean="0"/>
              <a:t>29</a:t>
            </a:fld>
            <a:endParaRPr lang="en-US"/>
          </a:p>
        </p:txBody>
      </p:sp>
      <p:sp>
        <p:nvSpPr>
          <p:cNvPr id="6" name="TextBox 5">
            <a:extLst>
              <a:ext uri="{FF2B5EF4-FFF2-40B4-BE49-F238E27FC236}">
                <a16:creationId xmlns:a16="http://schemas.microsoft.com/office/drawing/2014/main" id="{E3914245-0810-12A3-992E-305C2E582673}"/>
              </a:ext>
            </a:extLst>
          </p:cNvPr>
          <p:cNvSpPr txBox="1"/>
          <p:nvPr/>
        </p:nvSpPr>
        <p:spPr>
          <a:xfrm>
            <a:off x="15977" y="3933057"/>
            <a:ext cx="12191999" cy="600164"/>
          </a:xfrm>
          <a:prstGeom prst="rect">
            <a:avLst/>
          </a:prstGeom>
          <a:noFill/>
        </p:spPr>
        <p:txBody>
          <a:bodyPr wrap="square" rtlCol="0">
            <a:spAutoFit/>
          </a:bodyPr>
          <a:lstStyle/>
          <a:p>
            <a:pPr algn="ctr"/>
            <a:r>
              <a:rPr lang="en-US" sz="3300" b="1" dirty="0">
                <a:latin typeface="Times New Roman" panose="02020603050405020304" pitchFamily="18" charset="0"/>
                <a:cs typeface="Times New Roman" panose="02020603050405020304" pitchFamily="18" charset="0"/>
              </a:rPr>
              <a:t>SYSTEM  SPECIFICATIONS OF  BUCK-BOOST CONVERTER</a:t>
            </a:r>
            <a:endParaRPr lang="en-US" sz="3300" dirty="0"/>
          </a:p>
        </p:txBody>
      </p:sp>
      <mc:AlternateContent xmlns:mc="http://schemas.openxmlformats.org/markup-compatibility/2006" xmlns:a14="http://schemas.microsoft.com/office/drawing/2010/main">
        <mc:Choice Requires="a14">
          <p:graphicFrame>
            <p:nvGraphicFramePr>
              <p:cNvPr id="7" name="Table 6">
                <a:extLst>
                  <a:ext uri="{FF2B5EF4-FFF2-40B4-BE49-F238E27FC236}">
                    <a16:creationId xmlns:a16="http://schemas.microsoft.com/office/drawing/2014/main" id="{2763AFD5-438A-B0F2-E05B-52EACEA697EE}"/>
                  </a:ext>
                </a:extLst>
              </p:cNvPr>
              <p:cNvGraphicFramePr>
                <a:graphicFrameLocks noGrp="1"/>
              </p:cNvGraphicFramePr>
              <p:nvPr>
                <p:extLst>
                  <p:ext uri="{D42A27DB-BD31-4B8C-83A1-F6EECF244321}">
                    <p14:modId xmlns:p14="http://schemas.microsoft.com/office/powerpoint/2010/main" val="2474016775"/>
                  </p:ext>
                </p:extLst>
              </p:nvPr>
            </p:nvGraphicFramePr>
            <p:xfrm>
              <a:off x="1061884" y="4533220"/>
              <a:ext cx="9834717" cy="2310032"/>
            </p:xfrm>
            <a:graphic>
              <a:graphicData uri="http://schemas.openxmlformats.org/drawingml/2006/table">
                <a:tbl>
                  <a:tblPr firstRow="1" bandRow="1">
                    <a:tableStyleId>{93296810-A885-4BE3-A3E7-6D5BEEA58F35}</a:tableStyleId>
                  </a:tblPr>
                  <a:tblGrid>
                    <a:gridCol w="3278239">
                      <a:extLst>
                        <a:ext uri="{9D8B030D-6E8A-4147-A177-3AD203B41FA5}">
                          <a16:colId xmlns:a16="http://schemas.microsoft.com/office/drawing/2014/main" val="1944071406"/>
                        </a:ext>
                      </a:extLst>
                    </a:gridCol>
                    <a:gridCol w="3278239">
                      <a:extLst>
                        <a:ext uri="{9D8B030D-6E8A-4147-A177-3AD203B41FA5}">
                          <a16:colId xmlns:a16="http://schemas.microsoft.com/office/drawing/2014/main" val="1293439842"/>
                        </a:ext>
                      </a:extLst>
                    </a:gridCol>
                    <a:gridCol w="3278239">
                      <a:extLst>
                        <a:ext uri="{9D8B030D-6E8A-4147-A177-3AD203B41FA5}">
                          <a16:colId xmlns:a16="http://schemas.microsoft.com/office/drawing/2014/main" val="518983196"/>
                        </a:ext>
                      </a:extLst>
                    </a:gridCol>
                  </a:tblGrid>
                  <a:tr h="369605">
                    <a:tc>
                      <a:txBody>
                        <a:bodyPr/>
                        <a:lstStyle/>
                        <a:p>
                          <a:pPr algn="ctr"/>
                          <a:r>
                            <a:rPr lang="en-US" dirty="0"/>
                            <a:t>COMPONENTS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RATINGS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QUANTITY</a:t>
                          </a:r>
                        </a:p>
                      </a:txBody>
                      <a:tcPr/>
                    </a:tc>
                    <a:extLst>
                      <a:ext uri="{0D108BD9-81ED-4DB2-BD59-A6C34878D82A}">
                        <a16:rowId xmlns:a16="http://schemas.microsoft.com/office/drawing/2014/main" val="4284181469"/>
                      </a:ext>
                    </a:extLst>
                  </a:tr>
                  <a:tr h="64680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INDUCTOR</a:t>
                          </a:r>
                        </a:p>
                        <a:p>
                          <a:pPr algn="ctr"/>
                          <a:endParaRPr lang="en-US" dirty="0"/>
                        </a:p>
                      </a:txBody>
                      <a:tcPr/>
                    </a:tc>
                    <a:tc>
                      <a:txBody>
                        <a:bodyPr/>
                        <a:lstStyle/>
                        <a:p>
                          <a:pPr algn="ctr"/>
                          <a:r>
                            <a:rPr lang="en-US" dirty="0"/>
                            <a:t>LPS1026-li7R0</a:t>
                          </a:r>
                        </a:p>
                        <a:p>
                          <a:pPr algn="ctr"/>
                          <a:r>
                            <a:rPr lang="en-US" dirty="0"/>
                            <a:t>1.17mH</a:t>
                          </a:r>
                        </a:p>
                      </a:txBody>
                      <a:tcPr/>
                    </a:tc>
                    <a:tc>
                      <a:txBody>
                        <a:bodyPr/>
                        <a:lstStyle/>
                        <a:p>
                          <a:pPr algn="ctr"/>
                          <a:r>
                            <a:rPr lang="en-US" dirty="0"/>
                            <a:t>1</a:t>
                          </a:r>
                        </a:p>
                      </a:txBody>
                      <a:tcPr/>
                    </a:tc>
                    <a:extLst>
                      <a:ext uri="{0D108BD9-81ED-4DB2-BD59-A6C34878D82A}">
                        <a16:rowId xmlns:a16="http://schemas.microsoft.com/office/drawing/2014/main" val="2001572904"/>
                      </a:ext>
                    </a:extLst>
                  </a:tr>
                  <a:tr h="64680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CAPACITOR</a:t>
                          </a:r>
                        </a:p>
                        <a:p>
                          <a:pPr algn="ctr"/>
                          <a:endParaRPr lang="en-US" dirty="0"/>
                        </a:p>
                      </a:txBody>
                      <a:tcPr/>
                    </a:tc>
                    <a:tc>
                      <a:txBody>
                        <a:bodyPr/>
                        <a:lstStyle/>
                        <a:p>
                          <a:pPr algn="ctr"/>
                          <a:r>
                            <a:rPr lang="en-US" dirty="0"/>
                            <a:t>EPSCOS B32654P1057K</a:t>
                          </a:r>
                        </a:p>
                        <a:p>
                          <a:pPr algn="ctr"/>
                          <a:r>
                            <a:rPr lang="en-US" dirty="0"/>
                            <a:t>1050</a:t>
                          </a:r>
                          <a14:m>
                            <m:oMath xmlns:m="http://schemas.openxmlformats.org/officeDocument/2006/math">
                              <m:r>
                                <a:rPr lang="en-US" sz="1800" i="1" dirty="0" smtClean="0">
                                  <a:latin typeface="Cambria Math" panose="02040503050406030204" pitchFamily="18" charset="0"/>
                                </a:rPr>
                                <m:t>𝜇</m:t>
                              </m:r>
                              <m:r>
                                <a:rPr lang="en-US" sz="1800" i="1" dirty="0" smtClean="0">
                                  <a:latin typeface="Cambria Math" panose="02040503050406030204" pitchFamily="18" charset="0"/>
                                </a:rPr>
                                <m:t>𝐹</m:t>
                              </m:r>
                            </m:oMath>
                          </a14:m>
                          <a:r>
                            <a:rPr lang="en-US" dirty="0"/>
                            <a:t>; 400V </a:t>
                          </a:r>
                        </a:p>
                      </a:txBody>
                      <a:tcPr/>
                    </a:tc>
                    <a:tc>
                      <a:txBody>
                        <a:bodyPr/>
                        <a:lstStyle/>
                        <a:p>
                          <a:pPr algn="ctr"/>
                          <a:r>
                            <a:rPr lang="en-US" dirty="0"/>
                            <a:t>1</a:t>
                          </a:r>
                        </a:p>
                      </a:txBody>
                      <a:tcPr/>
                    </a:tc>
                    <a:extLst>
                      <a:ext uri="{0D108BD9-81ED-4DB2-BD59-A6C34878D82A}">
                        <a16:rowId xmlns:a16="http://schemas.microsoft.com/office/drawing/2014/main" val="2666311031"/>
                      </a:ext>
                    </a:extLst>
                  </a:tr>
                  <a:tr h="64680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DIODE</a:t>
                          </a:r>
                        </a:p>
                        <a:p>
                          <a:pPr algn="ctr"/>
                          <a:endParaRPr lang="en-US" dirty="0"/>
                        </a:p>
                      </a:txBody>
                      <a:tcPr/>
                    </a:tc>
                    <a:tc>
                      <a:txBody>
                        <a:bodyPr/>
                        <a:lstStyle/>
                        <a:p>
                          <a:pPr algn="ctr"/>
                          <a:r>
                            <a:rPr lang="en-US" dirty="0"/>
                            <a:t>STTH200R04TV1</a:t>
                          </a:r>
                        </a:p>
                        <a:p>
                          <a:pPr algn="ctr"/>
                          <a:r>
                            <a:rPr lang="en-US" dirty="0"/>
                            <a:t>400V ; 100A</a:t>
                          </a:r>
                        </a:p>
                      </a:txBody>
                      <a:tcPr/>
                    </a:tc>
                    <a:tc>
                      <a:txBody>
                        <a:bodyPr/>
                        <a:lstStyle/>
                        <a:p>
                          <a:pPr algn="ctr"/>
                          <a:r>
                            <a:rPr lang="en-US" dirty="0"/>
                            <a:t>1</a:t>
                          </a:r>
                        </a:p>
                      </a:txBody>
                      <a:tcPr/>
                    </a:tc>
                    <a:extLst>
                      <a:ext uri="{0D108BD9-81ED-4DB2-BD59-A6C34878D82A}">
                        <a16:rowId xmlns:a16="http://schemas.microsoft.com/office/drawing/2014/main" val="1848175939"/>
                      </a:ext>
                    </a:extLst>
                  </a:tr>
                </a:tbl>
              </a:graphicData>
            </a:graphic>
          </p:graphicFrame>
        </mc:Choice>
        <mc:Fallback xmlns="">
          <p:graphicFrame>
            <p:nvGraphicFramePr>
              <p:cNvPr id="7" name="Table 6">
                <a:extLst>
                  <a:ext uri="{FF2B5EF4-FFF2-40B4-BE49-F238E27FC236}">
                    <a16:creationId xmlns:a16="http://schemas.microsoft.com/office/drawing/2014/main" id="{2763AFD5-438A-B0F2-E05B-52EACEA697EE}"/>
                  </a:ext>
                </a:extLst>
              </p:cNvPr>
              <p:cNvGraphicFramePr>
                <a:graphicFrameLocks noGrp="1"/>
              </p:cNvGraphicFramePr>
              <p:nvPr>
                <p:extLst>
                  <p:ext uri="{D42A27DB-BD31-4B8C-83A1-F6EECF244321}">
                    <p14:modId xmlns:p14="http://schemas.microsoft.com/office/powerpoint/2010/main" val="2474016775"/>
                  </p:ext>
                </p:extLst>
              </p:nvPr>
            </p:nvGraphicFramePr>
            <p:xfrm>
              <a:off x="1061884" y="4533220"/>
              <a:ext cx="9834717" cy="2310032"/>
            </p:xfrm>
            <a:graphic>
              <a:graphicData uri="http://schemas.openxmlformats.org/drawingml/2006/table">
                <a:tbl>
                  <a:tblPr firstRow="1" bandRow="1">
                    <a:tableStyleId>{93296810-A885-4BE3-A3E7-6D5BEEA58F35}</a:tableStyleId>
                  </a:tblPr>
                  <a:tblGrid>
                    <a:gridCol w="3278239">
                      <a:extLst>
                        <a:ext uri="{9D8B030D-6E8A-4147-A177-3AD203B41FA5}">
                          <a16:colId xmlns:a16="http://schemas.microsoft.com/office/drawing/2014/main" val="1944071406"/>
                        </a:ext>
                      </a:extLst>
                    </a:gridCol>
                    <a:gridCol w="3278239">
                      <a:extLst>
                        <a:ext uri="{9D8B030D-6E8A-4147-A177-3AD203B41FA5}">
                          <a16:colId xmlns:a16="http://schemas.microsoft.com/office/drawing/2014/main" val="1293439842"/>
                        </a:ext>
                      </a:extLst>
                    </a:gridCol>
                    <a:gridCol w="3278239">
                      <a:extLst>
                        <a:ext uri="{9D8B030D-6E8A-4147-A177-3AD203B41FA5}">
                          <a16:colId xmlns:a16="http://schemas.microsoft.com/office/drawing/2014/main" val="518983196"/>
                        </a:ext>
                      </a:extLst>
                    </a:gridCol>
                  </a:tblGrid>
                  <a:tr h="369605">
                    <a:tc>
                      <a:txBody>
                        <a:bodyPr/>
                        <a:lstStyle/>
                        <a:p>
                          <a:pPr algn="ctr"/>
                          <a:r>
                            <a:rPr lang="en-US" dirty="0"/>
                            <a:t>COMPONENTS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RATINGS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QUANTITY</a:t>
                          </a:r>
                        </a:p>
                      </a:txBody>
                      <a:tcPr/>
                    </a:tc>
                    <a:extLst>
                      <a:ext uri="{0D108BD9-81ED-4DB2-BD59-A6C34878D82A}">
                        <a16:rowId xmlns:a16="http://schemas.microsoft.com/office/drawing/2014/main" val="4284181469"/>
                      </a:ext>
                    </a:extLst>
                  </a:tr>
                  <a:tr h="64680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INDUCTOR</a:t>
                          </a:r>
                        </a:p>
                        <a:p>
                          <a:pPr algn="ctr"/>
                          <a:endParaRPr lang="en-US" dirty="0"/>
                        </a:p>
                      </a:txBody>
                      <a:tcPr/>
                    </a:tc>
                    <a:tc>
                      <a:txBody>
                        <a:bodyPr/>
                        <a:lstStyle/>
                        <a:p>
                          <a:pPr algn="ctr"/>
                          <a:r>
                            <a:rPr lang="en-US" dirty="0"/>
                            <a:t>LPS1026-li7R0</a:t>
                          </a:r>
                        </a:p>
                        <a:p>
                          <a:pPr algn="ctr"/>
                          <a:r>
                            <a:rPr lang="en-US" dirty="0"/>
                            <a:t>1.17mH</a:t>
                          </a:r>
                        </a:p>
                      </a:txBody>
                      <a:tcPr/>
                    </a:tc>
                    <a:tc>
                      <a:txBody>
                        <a:bodyPr/>
                        <a:lstStyle/>
                        <a:p>
                          <a:pPr algn="ctr"/>
                          <a:r>
                            <a:rPr lang="en-US" dirty="0"/>
                            <a:t>1</a:t>
                          </a:r>
                        </a:p>
                      </a:txBody>
                      <a:tcPr/>
                    </a:tc>
                    <a:extLst>
                      <a:ext uri="{0D108BD9-81ED-4DB2-BD59-A6C34878D82A}">
                        <a16:rowId xmlns:a16="http://schemas.microsoft.com/office/drawing/2014/main" val="2001572904"/>
                      </a:ext>
                    </a:extLst>
                  </a:tr>
                  <a:tr h="64680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CAPACITOR</a:t>
                          </a:r>
                        </a:p>
                        <a:p>
                          <a:pPr algn="ctr"/>
                          <a:endParaRPr lang="en-US" dirty="0"/>
                        </a:p>
                      </a:txBody>
                      <a:tcPr/>
                    </a:tc>
                    <a:tc>
                      <a:txBody>
                        <a:bodyPr/>
                        <a:lstStyle/>
                        <a:p>
                          <a:endParaRPr lang="en-US"/>
                        </a:p>
                      </a:txBody>
                      <a:tcPr>
                        <a:blipFill>
                          <a:blip r:embed="rId3"/>
                          <a:stretch>
                            <a:fillRect l="-100186" t="-160748" r="-100743" b="-112150"/>
                          </a:stretch>
                        </a:blipFill>
                      </a:tcPr>
                    </a:tc>
                    <a:tc>
                      <a:txBody>
                        <a:bodyPr/>
                        <a:lstStyle/>
                        <a:p>
                          <a:pPr algn="ctr"/>
                          <a:r>
                            <a:rPr lang="en-US" dirty="0"/>
                            <a:t>1</a:t>
                          </a:r>
                        </a:p>
                      </a:txBody>
                      <a:tcPr/>
                    </a:tc>
                    <a:extLst>
                      <a:ext uri="{0D108BD9-81ED-4DB2-BD59-A6C34878D82A}">
                        <a16:rowId xmlns:a16="http://schemas.microsoft.com/office/drawing/2014/main" val="2666311031"/>
                      </a:ext>
                    </a:extLst>
                  </a:tr>
                  <a:tr h="64680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DIODE</a:t>
                          </a:r>
                        </a:p>
                        <a:p>
                          <a:pPr algn="ctr"/>
                          <a:endParaRPr lang="en-US" dirty="0"/>
                        </a:p>
                      </a:txBody>
                      <a:tcPr/>
                    </a:tc>
                    <a:tc>
                      <a:txBody>
                        <a:bodyPr/>
                        <a:lstStyle/>
                        <a:p>
                          <a:pPr algn="ctr"/>
                          <a:r>
                            <a:rPr lang="en-US" dirty="0"/>
                            <a:t>STTH200R04TV1</a:t>
                          </a:r>
                        </a:p>
                        <a:p>
                          <a:pPr algn="ctr"/>
                          <a:r>
                            <a:rPr lang="en-US" dirty="0"/>
                            <a:t>400V ; 100A</a:t>
                          </a:r>
                        </a:p>
                      </a:txBody>
                      <a:tcPr/>
                    </a:tc>
                    <a:tc>
                      <a:txBody>
                        <a:bodyPr/>
                        <a:lstStyle/>
                        <a:p>
                          <a:pPr algn="ctr"/>
                          <a:r>
                            <a:rPr lang="en-US" dirty="0"/>
                            <a:t>1</a:t>
                          </a:r>
                        </a:p>
                      </a:txBody>
                      <a:tcPr/>
                    </a:tc>
                    <a:extLst>
                      <a:ext uri="{0D108BD9-81ED-4DB2-BD59-A6C34878D82A}">
                        <a16:rowId xmlns:a16="http://schemas.microsoft.com/office/drawing/2014/main" val="1848175939"/>
                      </a:ext>
                    </a:extLst>
                  </a:tr>
                </a:tbl>
              </a:graphicData>
            </a:graphic>
          </p:graphicFrame>
        </mc:Fallback>
      </mc:AlternateContent>
    </p:spTree>
    <p:extLst>
      <p:ext uri="{BB962C8B-B14F-4D97-AF65-F5344CB8AC3E}">
        <p14:creationId xmlns:p14="http://schemas.microsoft.com/office/powerpoint/2010/main" val="581836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anim calcmode="lin" valueType="num">
                                      <p:cBhvr>
                                        <p:cTn id="24" dur="1000" fill="hold"/>
                                        <p:tgtEl>
                                          <p:spTgt spid="7"/>
                                        </p:tgtEl>
                                        <p:attrNameLst>
                                          <p:attrName>ppt_x</p:attrName>
                                        </p:attrNameLst>
                                      </p:cBhvr>
                                      <p:tavLst>
                                        <p:tav tm="0">
                                          <p:val>
                                            <p:strVal val="#ppt_x"/>
                                          </p:val>
                                        </p:tav>
                                        <p:tav tm="100000">
                                          <p:val>
                                            <p:strVal val="#ppt_x"/>
                                          </p:val>
                                        </p:tav>
                                      </p:tavLst>
                                    </p:anim>
                                    <p:anim calcmode="lin" valueType="num">
                                      <p:cBhvr>
                                        <p:cTn id="2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9D019-ACAC-2092-C068-28DDAAEAE479}"/>
              </a:ext>
            </a:extLst>
          </p:cNvPr>
          <p:cNvSpPr>
            <a:spLocks noGrp="1"/>
          </p:cNvSpPr>
          <p:nvPr>
            <p:ph type="title"/>
          </p:nvPr>
        </p:nvSpPr>
        <p:spPr>
          <a:xfrm>
            <a:off x="0" y="6224"/>
            <a:ext cx="12191999" cy="931326"/>
          </a:xfrm>
        </p:spPr>
        <p:txBody>
          <a:bodyPr/>
          <a:lstStyle/>
          <a:p>
            <a:pPr algn="ctr"/>
            <a:r>
              <a:rPr lang="en-US" b="1" dirty="0">
                <a:solidFill>
                  <a:srgbClr val="002060"/>
                </a:solidFill>
                <a:latin typeface="Times New Roman" panose="02020603050405020304" pitchFamily="18" charset="0"/>
                <a:cs typeface="Times New Roman" panose="02020603050405020304" pitchFamily="18" charset="0"/>
              </a:rPr>
              <a:t>CONTENTS</a:t>
            </a:r>
            <a:endParaRPr lang="en-US" dirty="0"/>
          </a:p>
        </p:txBody>
      </p:sp>
      <p:sp>
        <p:nvSpPr>
          <p:cNvPr id="3" name="Content Placeholder 2">
            <a:extLst>
              <a:ext uri="{FF2B5EF4-FFF2-40B4-BE49-F238E27FC236}">
                <a16:creationId xmlns:a16="http://schemas.microsoft.com/office/drawing/2014/main" id="{F83C91C9-12A6-0F4D-9FA9-AF7A4303383D}"/>
              </a:ext>
            </a:extLst>
          </p:cNvPr>
          <p:cNvSpPr>
            <a:spLocks noGrp="1"/>
          </p:cNvSpPr>
          <p:nvPr>
            <p:ph idx="1"/>
          </p:nvPr>
        </p:nvSpPr>
        <p:spPr>
          <a:xfrm>
            <a:off x="481263" y="1123593"/>
            <a:ext cx="10872537" cy="5325333"/>
          </a:xfrm>
        </p:spPr>
        <p:txBody>
          <a:bodyPr>
            <a:normAutofit lnSpcReduction="10000"/>
          </a:bodyPr>
          <a:lstStyle/>
          <a:p>
            <a:pPr>
              <a:lnSpc>
                <a:spcPct val="150000"/>
              </a:lnSpc>
              <a:buFont typeface="Wingdings" pitchFamily="2" charset="2"/>
              <a:buChar char="Ø"/>
            </a:pPr>
            <a:r>
              <a:rPr lang="en-US" b="1" dirty="0">
                <a:latin typeface="Times New Roman" panose="02020603050405020304" pitchFamily="18" charset="0"/>
                <a:cs typeface="Times New Roman" panose="02020603050405020304" pitchFamily="18" charset="0"/>
              </a:rPr>
              <a:t>Graphs</a:t>
            </a:r>
          </a:p>
          <a:p>
            <a:pPr>
              <a:lnSpc>
                <a:spcPct val="150000"/>
              </a:lnSpc>
              <a:buFont typeface="Wingdings" pitchFamily="2" charset="2"/>
              <a:buChar char="Ø"/>
            </a:pPr>
            <a:r>
              <a:rPr lang="en-US" b="1" dirty="0">
                <a:latin typeface="Times New Roman" panose="02020603050405020304" pitchFamily="18" charset="0"/>
                <a:cs typeface="Times New Roman" panose="02020603050405020304" pitchFamily="18" charset="0"/>
              </a:rPr>
              <a:t> Simulation</a:t>
            </a:r>
          </a:p>
          <a:p>
            <a:pPr>
              <a:lnSpc>
                <a:spcPct val="150000"/>
              </a:lnSpc>
              <a:buFont typeface="Wingdings" pitchFamily="2" charset="2"/>
              <a:buChar char="Ø"/>
            </a:pPr>
            <a:r>
              <a:rPr lang="en-US" b="1" dirty="0">
                <a:latin typeface="Times New Roman" panose="02020603050405020304" pitchFamily="18" charset="0"/>
                <a:cs typeface="Times New Roman" panose="02020603050405020304" pitchFamily="18" charset="0"/>
              </a:rPr>
              <a:t> Inference</a:t>
            </a:r>
          </a:p>
          <a:p>
            <a:pPr>
              <a:lnSpc>
                <a:spcPct val="150000"/>
              </a:lnSpc>
              <a:buFont typeface="Wingdings" pitchFamily="2" charset="2"/>
              <a:buChar char="Ø"/>
            </a:pPr>
            <a:r>
              <a:rPr lang="en-US" b="1" dirty="0">
                <a:latin typeface="Times New Roman" panose="02020603050405020304" pitchFamily="18" charset="0"/>
                <a:cs typeface="Times New Roman" panose="02020603050405020304" pitchFamily="18" charset="0"/>
              </a:rPr>
              <a:t> Work in progress</a:t>
            </a:r>
          </a:p>
          <a:p>
            <a:pPr>
              <a:lnSpc>
                <a:spcPct val="150000"/>
              </a:lnSpc>
              <a:buFont typeface="Wingdings" pitchFamily="2" charset="2"/>
              <a:buChar char="Ø"/>
            </a:pPr>
            <a:r>
              <a:rPr lang="en-US" b="1" dirty="0">
                <a:latin typeface="Times New Roman" panose="02020603050405020304" pitchFamily="18" charset="0"/>
                <a:cs typeface="Times New Roman" panose="02020603050405020304" pitchFamily="18" charset="0"/>
              </a:rPr>
              <a:t> Conclusion </a:t>
            </a:r>
          </a:p>
          <a:p>
            <a:pPr>
              <a:lnSpc>
                <a:spcPct val="150000"/>
              </a:lnSpc>
              <a:buFont typeface="Wingdings" pitchFamily="2" charset="2"/>
              <a:buChar char="Ø"/>
            </a:pPr>
            <a:r>
              <a:rPr lang="en-US" b="1" dirty="0">
                <a:latin typeface="Times New Roman" panose="02020603050405020304" pitchFamily="18" charset="0"/>
                <a:cs typeface="Times New Roman" panose="02020603050405020304" pitchFamily="18" charset="0"/>
              </a:rPr>
              <a:t> Time Frame</a:t>
            </a:r>
          </a:p>
          <a:p>
            <a:pPr>
              <a:lnSpc>
                <a:spcPct val="150000"/>
              </a:lnSpc>
              <a:buFont typeface="Wingdings" pitchFamily="2" charset="2"/>
              <a:buChar char="Ø"/>
            </a:pPr>
            <a:r>
              <a:rPr lang="en-US" b="1" dirty="0">
                <a:latin typeface="Times New Roman" panose="02020603050405020304" pitchFamily="18" charset="0"/>
                <a:cs typeface="Times New Roman" panose="02020603050405020304" pitchFamily="18" charset="0"/>
              </a:rPr>
              <a:t> Reference </a:t>
            </a:r>
          </a:p>
          <a:p>
            <a:endParaRPr lang="en-US" dirty="0"/>
          </a:p>
        </p:txBody>
      </p:sp>
      <p:sp>
        <p:nvSpPr>
          <p:cNvPr id="4" name="Slide Number Placeholder 3">
            <a:extLst>
              <a:ext uri="{FF2B5EF4-FFF2-40B4-BE49-F238E27FC236}">
                <a16:creationId xmlns:a16="http://schemas.microsoft.com/office/drawing/2014/main" id="{24BE4726-26C7-E3AF-D2FC-5C0D3DEB5205}"/>
              </a:ext>
            </a:extLst>
          </p:cNvPr>
          <p:cNvSpPr>
            <a:spLocks noGrp="1"/>
          </p:cNvSpPr>
          <p:nvPr>
            <p:ph type="sldNum" sz="quarter" idx="12"/>
          </p:nvPr>
        </p:nvSpPr>
        <p:spPr/>
        <p:txBody>
          <a:bodyPr/>
          <a:lstStyle/>
          <a:p>
            <a:fld id="{E565F29F-F7B3-4EEA-A89D-0174512572C7}" type="slidenum">
              <a:rPr lang="en-US" sz="1800" smtClean="0">
                <a:latin typeface="Times New Roman" panose="02020603050405020304" pitchFamily="18" charset="0"/>
                <a:cs typeface="Times New Roman" panose="02020603050405020304" pitchFamily="18" charset="0"/>
              </a:rPr>
              <a:t>3</a:t>
            </a:fld>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27991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85C04-DC0B-6477-FF04-C5E66337BEE8}"/>
              </a:ext>
            </a:extLst>
          </p:cNvPr>
          <p:cNvSpPr>
            <a:spLocks noGrp="1"/>
          </p:cNvSpPr>
          <p:nvPr>
            <p:ph type="title"/>
          </p:nvPr>
        </p:nvSpPr>
        <p:spPr>
          <a:xfrm>
            <a:off x="0" y="0"/>
            <a:ext cx="12192000" cy="1646238"/>
          </a:xfrm>
        </p:spPr>
        <p:txBody>
          <a:bodyPr>
            <a:normAutofit/>
          </a:bodyPr>
          <a:lstStyle/>
          <a:p>
            <a:pPr algn="ctr"/>
            <a:r>
              <a:rPr lang="en-US" sz="4400" b="1" dirty="0">
                <a:latin typeface="Times New Roman" panose="02020603050405020304" pitchFamily="18" charset="0"/>
                <a:cs typeface="Times New Roman" panose="02020603050405020304" pitchFamily="18" charset="0"/>
              </a:rPr>
              <a:t>SYSTEM  SPECIFICATIONS OF  BUCK CONVERTER</a:t>
            </a:r>
            <a:endParaRPr lang="en-US" dirty="0"/>
          </a:p>
        </p:txBody>
      </p:sp>
      <mc:AlternateContent xmlns:mc="http://schemas.openxmlformats.org/markup-compatibility/2006" xmlns:a14="http://schemas.microsoft.com/office/drawing/2010/main">
        <mc:Choice Requires="a14">
          <p:graphicFrame>
            <p:nvGraphicFramePr>
              <p:cNvPr id="5" name="Content Placeholder 4">
                <a:extLst>
                  <a:ext uri="{FF2B5EF4-FFF2-40B4-BE49-F238E27FC236}">
                    <a16:creationId xmlns:a16="http://schemas.microsoft.com/office/drawing/2014/main" id="{DCAD54F7-C8EE-30AB-28A7-75BD4FE4D26A}"/>
                  </a:ext>
                </a:extLst>
              </p:cNvPr>
              <p:cNvGraphicFramePr>
                <a:graphicFrameLocks noGrp="1"/>
              </p:cNvGraphicFramePr>
              <p:nvPr>
                <p:ph idx="1"/>
                <p:extLst>
                  <p:ext uri="{D42A27DB-BD31-4B8C-83A1-F6EECF244321}">
                    <p14:modId xmlns:p14="http://schemas.microsoft.com/office/powerpoint/2010/main" val="3954694808"/>
                  </p:ext>
                </p:extLst>
              </p:nvPr>
            </p:nvGraphicFramePr>
            <p:xfrm>
              <a:off x="838200" y="1825624"/>
              <a:ext cx="10515597" cy="3604677"/>
            </p:xfrm>
            <a:graphic>
              <a:graphicData uri="http://schemas.openxmlformats.org/drawingml/2006/table">
                <a:tbl>
                  <a:tblPr firstRow="1" bandRow="1">
                    <a:tableStyleId>{ED083AE6-46FA-4A59-8FB0-9F97EB10719F}</a:tableStyleId>
                  </a:tblPr>
                  <a:tblGrid>
                    <a:gridCol w="3505199">
                      <a:extLst>
                        <a:ext uri="{9D8B030D-6E8A-4147-A177-3AD203B41FA5}">
                          <a16:colId xmlns:a16="http://schemas.microsoft.com/office/drawing/2014/main" val="1585715587"/>
                        </a:ext>
                      </a:extLst>
                    </a:gridCol>
                    <a:gridCol w="3505199">
                      <a:extLst>
                        <a:ext uri="{9D8B030D-6E8A-4147-A177-3AD203B41FA5}">
                          <a16:colId xmlns:a16="http://schemas.microsoft.com/office/drawing/2014/main" val="581279105"/>
                        </a:ext>
                      </a:extLst>
                    </a:gridCol>
                    <a:gridCol w="3505199">
                      <a:extLst>
                        <a:ext uri="{9D8B030D-6E8A-4147-A177-3AD203B41FA5}">
                          <a16:colId xmlns:a16="http://schemas.microsoft.com/office/drawing/2014/main" val="4226110966"/>
                        </a:ext>
                      </a:extLst>
                    </a:gridCol>
                  </a:tblGrid>
                  <a:tr h="896759">
                    <a:tc>
                      <a:txBody>
                        <a:bodyPr/>
                        <a:lstStyle/>
                        <a:p>
                          <a:pPr algn="ctr"/>
                          <a:r>
                            <a:rPr lang="en-US" dirty="0">
                              <a:latin typeface="Times New Roman" panose="02020603050405020304" pitchFamily="18" charset="0"/>
                              <a:cs typeface="Times New Roman" panose="02020603050405020304" pitchFamily="18" charset="0"/>
                            </a:rPr>
                            <a:t> COMPONENTS</a:t>
                          </a:r>
                        </a:p>
                      </a:txBody>
                      <a:tcPr/>
                    </a:tc>
                    <a:tc>
                      <a:txBody>
                        <a:bodyPr/>
                        <a:lstStyle/>
                        <a:p>
                          <a:pPr algn="ctr"/>
                          <a:r>
                            <a:rPr lang="en-US" dirty="0">
                              <a:latin typeface="Times New Roman" panose="02020603050405020304" pitchFamily="18" charset="0"/>
                              <a:cs typeface="Times New Roman" panose="02020603050405020304" pitchFamily="18" charset="0"/>
                            </a:rPr>
                            <a:t>RATINGS</a:t>
                          </a:r>
                        </a:p>
                      </a:txBody>
                      <a:tcPr/>
                    </a:tc>
                    <a:tc>
                      <a:txBody>
                        <a:bodyPr/>
                        <a:lstStyle/>
                        <a:p>
                          <a:pPr algn="ctr"/>
                          <a:r>
                            <a:rPr lang="en-US" dirty="0">
                              <a:latin typeface="Times New Roman" panose="02020603050405020304" pitchFamily="18" charset="0"/>
                              <a:cs typeface="Times New Roman" panose="02020603050405020304" pitchFamily="18" charset="0"/>
                            </a:rPr>
                            <a:t>QUANTITY</a:t>
                          </a:r>
                        </a:p>
                      </a:txBody>
                      <a:tcPr/>
                    </a:tc>
                    <a:extLst>
                      <a:ext uri="{0D108BD9-81ED-4DB2-BD59-A6C34878D82A}">
                        <a16:rowId xmlns:a16="http://schemas.microsoft.com/office/drawing/2014/main" val="1732965038"/>
                      </a:ext>
                    </a:extLst>
                  </a:tr>
                  <a:tr h="896759">
                    <a:tc>
                      <a:txBody>
                        <a:bodyPr/>
                        <a:lstStyle/>
                        <a:p>
                          <a:pPr algn="ctr"/>
                          <a:r>
                            <a:rPr lang="en-US" dirty="0">
                              <a:latin typeface="Times New Roman" panose="02020603050405020304" pitchFamily="18" charset="0"/>
                              <a:cs typeface="Times New Roman" panose="02020603050405020304" pitchFamily="18" charset="0"/>
                            </a:rPr>
                            <a:t> CAPACITOR</a:t>
                          </a:r>
                        </a:p>
                      </a:txBody>
                      <a:tcPr/>
                    </a:tc>
                    <a:tc>
                      <a:txBody>
                        <a:bodyPr/>
                        <a:lstStyle/>
                        <a:p>
                          <a:pPr algn="ctr"/>
                          <a:r>
                            <a:rPr lang="en-US" dirty="0">
                              <a:latin typeface="Times New Roman" panose="02020603050405020304" pitchFamily="18" charset="0"/>
                              <a:cs typeface="Times New Roman" panose="02020603050405020304" pitchFamily="18" charset="0"/>
                            </a:rPr>
                            <a:t>Cornell Dubilier 947E29083M</a:t>
                          </a:r>
                        </a:p>
                        <a:p>
                          <a:pPr algn="ctr"/>
                          <a:r>
                            <a:rPr lang="en-US" dirty="0">
                              <a:latin typeface="Times New Roman" panose="02020603050405020304" pitchFamily="18" charset="0"/>
                              <a:cs typeface="Times New Roman" panose="02020603050405020304" pitchFamily="18" charset="0"/>
                            </a:rPr>
                            <a:t>100</a:t>
                          </a:r>
                          <a14:m>
                            <m:oMath xmlns:m="http://schemas.openxmlformats.org/officeDocument/2006/math">
                              <m:r>
                                <a:rPr lang="en-US" sz="1800" i="1" dirty="0" smtClean="0">
                                  <a:latin typeface="Cambria Math" panose="02040503050406030204" pitchFamily="18" charset="0"/>
                                </a:rPr>
                                <m:t>𝜇</m:t>
                              </m:r>
                              <m:r>
                                <a:rPr lang="en-US" sz="1800" i="1" dirty="0" smtClean="0">
                                  <a:latin typeface="Cambria Math" panose="02040503050406030204" pitchFamily="18" charset="0"/>
                                </a:rPr>
                                <m:t>𝐹</m:t>
                              </m:r>
                            </m:oMath>
                          </a14:m>
                          <a:r>
                            <a:rPr lang="en-US" dirty="0">
                              <a:latin typeface="Times New Roman" panose="02020603050405020304" pitchFamily="18" charset="0"/>
                              <a:cs typeface="Times New Roman" panose="02020603050405020304" pitchFamily="18" charset="0"/>
                            </a:rPr>
                            <a:t>; 400V</a:t>
                          </a:r>
                        </a:p>
                      </a:txBody>
                      <a:tcPr/>
                    </a:tc>
                    <a:tc>
                      <a:txBody>
                        <a:bodyPr/>
                        <a:lstStyle/>
                        <a:p>
                          <a:pPr algn="ctr"/>
                          <a:r>
                            <a:rPr lang="en-US" dirty="0">
                              <a:latin typeface="Times New Roman" panose="02020603050405020304" pitchFamily="18" charset="0"/>
                              <a:cs typeface="Times New Roman" panose="02020603050405020304" pitchFamily="18" charset="0"/>
                            </a:rPr>
                            <a:t>1</a:t>
                          </a:r>
                        </a:p>
                      </a:txBody>
                      <a:tcPr/>
                    </a:tc>
                    <a:extLst>
                      <a:ext uri="{0D108BD9-81ED-4DB2-BD59-A6C34878D82A}">
                        <a16:rowId xmlns:a16="http://schemas.microsoft.com/office/drawing/2014/main" val="988110789"/>
                      </a:ext>
                    </a:extLst>
                  </a:tr>
                  <a:tr h="896759">
                    <a:tc>
                      <a:txBody>
                        <a:bodyPr/>
                        <a:lstStyle/>
                        <a:p>
                          <a:pPr algn="ctr"/>
                          <a:r>
                            <a:rPr lang="en-US" dirty="0">
                              <a:latin typeface="Times New Roman" panose="02020603050405020304" pitchFamily="18" charset="0"/>
                              <a:cs typeface="Times New Roman" panose="02020603050405020304" pitchFamily="18" charset="0"/>
                            </a:rPr>
                            <a:t>INDUCTOR</a:t>
                          </a:r>
                        </a:p>
                      </a:txBody>
                      <a:tcPr/>
                    </a:tc>
                    <a:tc>
                      <a:txBody>
                        <a:bodyPr/>
                        <a:lstStyle/>
                        <a:p>
                          <a:pPr algn="ctr"/>
                          <a:r>
                            <a:rPr lang="en-US" dirty="0">
                              <a:latin typeface="Times New Roman" panose="02020603050405020304" pitchFamily="18" charset="0"/>
                              <a:cs typeface="Times New Roman" panose="02020603050405020304" pitchFamily="18" charset="0"/>
                            </a:rPr>
                            <a:t>EPCOS B95860A5277T020</a:t>
                          </a:r>
                        </a:p>
                        <a:p>
                          <a:pPr algn="ctr"/>
                          <a:r>
                            <a:rPr lang="en-US" dirty="0">
                              <a:latin typeface="Times New Roman" panose="02020603050405020304" pitchFamily="18" charset="0"/>
                              <a:cs typeface="Times New Roman" panose="02020603050405020304" pitchFamily="18" charset="0"/>
                            </a:rPr>
                            <a:t>0.20mH; 100A</a:t>
                          </a:r>
                        </a:p>
                      </a:txBody>
                      <a:tcPr/>
                    </a:tc>
                    <a:tc>
                      <a:txBody>
                        <a:bodyPr/>
                        <a:lstStyle/>
                        <a:p>
                          <a:pPr algn="ctr"/>
                          <a:r>
                            <a:rPr lang="en-US" dirty="0">
                              <a:latin typeface="Times New Roman" panose="02020603050405020304" pitchFamily="18" charset="0"/>
                              <a:cs typeface="Times New Roman" panose="02020603050405020304" pitchFamily="18" charset="0"/>
                            </a:rPr>
                            <a:t>1</a:t>
                          </a:r>
                        </a:p>
                      </a:txBody>
                      <a:tcPr/>
                    </a:tc>
                    <a:extLst>
                      <a:ext uri="{0D108BD9-81ED-4DB2-BD59-A6C34878D82A}">
                        <a16:rowId xmlns:a16="http://schemas.microsoft.com/office/drawing/2014/main" val="2797653157"/>
                      </a:ext>
                    </a:extLst>
                  </a:tr>
                  <a:tr h="896759">
                    <a:tc>
                      <a:txBody>
                        <a:bodyPr/>
                        <a:lstStyle/>
                        <a:p>
                          <a:pPr algn="ctr"/>
                          <a:r>
                            <a:rPr lang="en-US" dirty="0">
                              <a:latin typeface="Times New Roman" panose="02020603050405020304" pitchFamily="18" charset="0"/>
                              <a:cs typeface="Times New Roman" panose="02020603050405020304" pitchFamily="18" charset="0"/>
                            </a:rPr>
                            <a:t>DIODE</a:t>
                          </a:r>
                        </a:p>
                      </a:txBody>
                      <a:tcPr/>
                    </a:tc>
                    <a:tc>
                      <a:txBody>
                        <a:bodyPr/>
                        <a:lstStyle/>
                        <a:p>
                          <a:pPr algn="ctr"/>
                          <a:r>
                            <a:rPr lang="en-US" dirty="0">
                              <a:latin typeface="Times New Roman" panose="02020603050405020304" pitchFamily="18" charset="0"/>
                              <a:cs typeface="Times New Roman" panose="02020603050405020304" pitchFamily="18" charset="0"/>
                            </a:rPr>
                            <a:t>Vishay VS-HF100H06T</a:t>
                          </a:r>
                        </a:p>
                        <a:p>
                          <a:pPr algn="ctr"/>
                          <a:r>
                            <a:rPr lang="en-US" dirty="0">
                              <a:latin typeface="Times New Roman" panose="02020603050405020304" pitchFamily="18" charset="0"/>
                              <a:cs typeface="Times New Roman" panose="02020603050405020304" pitchFamily="18" charset="0"/>
                            </a:rPr>
                            <a:t>100A; 600V </a:t>
                          </a:r>
                        </a:p>
                        <a:p>
                          <a:pPr algn="ct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1</a:t>
                          </a:r>
                        </a:p>
                      </a:txBody>
                      <a:tcPr/>
                    </a:tc>
                    <a:extLst>
                      <a:ext uri="{0D108BD9-81ED-4DB2-BD59-A6C34878D82A}">
                        <a16:rowId xmlns:a16="http://schemas.microsoft.com/office/drawing/2014/main" val="1548422560"/>
                      </a:ext>
                    </a:extLst>
                  </a:tr>
                </a:tbl>
              </a:graphicData>
            </a:graphic>
          </p:graphicFrame>
        </mc:Choice>
        <mc:Fallback xmlns="">
          <p:graphicFrame>
            <p:nvGraphicFramePr>
              <p:cNvPr id="5" name="Content Placeholder 4">
                <a:extLst>
                  <a:ext uri="{FF2B5EF4-FFF2-40B4-BE49-F238E27FC236}">
                    <a16:creationId xmlns:a16="http://schemas.microsoft.com/office/drawing/2014/main" id="{DCAD54F7-C8EE-30AB-28A7-75BD4FE4D26A}"/>
                  </a:ext>
                </a:extLst>
              </p:cNvPr>
              <p:cNvGraphicFramePr>
                <a:graphicFrameLocks noGrp="1"/>
              </p:cNvGraphicFramePr>
              <p:nvPr>
                <p:ph idx="1"/>
                <p:extLst>
                  <p:ext uri="{D42A27DB-BD31-4B8C-83A1-F6EECF244321}">
                    <p14:modId xmlns:p14="http://schemas.microsoft.com/office/powerpoint/2010/main" val="3954694808"/>
                  </p:ext>
                </p:extLst>
              </p:nvPr>
            </p:nvGraphicFramePr>
            <p:xfrm>
              <a:off x="838200" y="1825624"/>
              <a:ext cx="10515597" cy="3604677"/>
            </p:xfrm>
            <a:graphic>
              <a:graphicData uri="http://schemas.openxmlformats.org/drawingml/2006/table">
                <a:tbl>
                  <a:tblPr firstRow="1" bandRow="1">
                    <a:tableStyleId>{ED083AE6-46FA-4A59-8FB0-9F97EB10719F}</a:tableStyleId>
                  </a:tblPr>
                  <a:tblGrid>
                    <a:gridCol w="3505199">
                      <a:extLst>
                        <a:ext uri="{9D8B030D-6E8A-4147-A177-3AD203B41FA5}">
                          <a16:colId xmlns:a16="http://schemas.microsoft.com/office/drawing/2014/main" val="1585715587"/>
                        </a:ext>
                      </a:extLst>
                    </a:gridCol>
                    <a:gridCol w="3505199">
                      <a:extLst>
                        <a:ext uri="{9D8B030D-6E8A-4147-A177-3AD203B41FA5}">
                          <a16:colId xmlns:a16="http://schemas.microsoft.com/office/drawing/2014/main" val="581279105"/>
                        </a:ext>
                      </a:extLst>
                    </a:gridCol>
                    <a:gridCol w="3505199">
                      <a:extLst>
                        <a:ext uri="{9D8B030D-6E8A-4147-A177-3AD203B41FA5}">
                          <a16:colId xmlns:a16="http://schemas.microsoft.com/office/drawing/2014/main" val="4226110966"/>
                        </a:ext>
                      </a:extLst>
                    </a:gridCol>
                  </a:tblGrid>
                  <a:tr h="896759">
                    <a:tc>
                      <a:txBody>
                        <a:bodyPr/>
                        <a:lstStyle/>
                        <a:p>
                          <a:pPr algn="ctr"/>
                          <a:r>
                            <a:rPr lang="en-US" dirty="0">
                              <a:latin typeface="Times New Roman" panose="02020603050405020304" pitchFamily="18" charset="0"/>
                              <a:cs typeface="Times New Roman" panose="02020603050405020304" pitchFamily="18" charset="0"/>
                            </a:rPr>
                            <a:t> COMPONENTS</a:t>
                          </a:r>
                        </a:p>
                      </a:txBody>
                      <a:tcPr/>
                    </a:tc>
                    <a:tc>
                      <a:txBody>
                        <a:bodyPr/>
                        <a:lstStyle/>
                        <a:p>
                          <a:pPr algn="ctr"/>
                          <a:r>
                            <a:rPr lang="en-US" dirty="0">
                              <a:latin typeface="Times New Roman" panose="02020603050405020304" pitchFamily="18" charset="0"/>
                              <a:cs typeface="Times New Roman" panose="02020603050405020304" pitchFamily="18" charset="0"/>
                            </a:rPr>
                            <a:t>RATINGS</a:t>
                          </a:r>
                        </a:p>
                      </a:txBody>
                      <a:tcPr/>
                    </a:tc>
                    <a:tc>
                      <a:txBody>
                        <a:bodyPr/>
                        <a:lstStyle/>
                        <a:p>
                          <a:pPr algn="ctr"/>
                          <a:r>
                            <a:rPr lang="en-US" dirty="0">
                              <a:latin typeface="Times New Roman" panose="02020603050405020304" pitchFamily="18" charset="0"/>
                              <a:cs typeface="Times New Roman" panose="02020603050405020304" pitchFamily="18" charset="0"/>
                            </a:rPr>
                            <a:t>QUANTITY</a:t>
                          </a:r>
                        </a:p>
                      </a:txBody>
                      <a:tcPr/>
                    </a:tc>
                    <a:extLst>
                      <a:ext uri="{0D108BD9-81ED-4DB2-BD59-A6C34878D82A}">
                        <a16:rowId xmlns:a16="http://schemas.microsoft.com/office/drawing/2014/main" val="1732965038"/>
                      </a:ext>
                    </a:extLst>
                  </a:tr>
                  <a:tr h="896759">
                    <a:tc>
                      <a:txBody>
                        <a:bodyPr/>
                        <a:lstStyle/>
                        <a:p>
                          <a:pPr algn="ctr"/>
                          <a:r>
                            <a:rPr lang="en-US" dirty="0">
                              <a:latin typeface="Times New Roman" panose="02020603050405020304" pitchFamily="18" charset="0"/>
                              <a:cs typeface="Times New Roman" panose="02020603050405020304" pitchFamily="18" charset="0"/>
                            </a:rPr>
                            <a:t> CAPACITOR</a:t>
                          </a:r>
                        </a:p>
                      </a:txBody>
                      <a:tcPr/>
                    </a:tc>
                    <a:tc>
                      <a:txBody>
                        <a:bodyPr/>
                        <a:lstStyle/>
                        <a:p>
                          <a:endParaRPr lang="en-US"/>
                        </a:p>
                      </a:txBody>
                      <a:tcPr>
                        <a:blipFill>
                          <a:blip r:embed="rId2"/>
                          <a:stretch>
                            <a:fillRect l="-100000" t="-102703" r="-100347" b="-202027"/>
                          </a:stretch>
                        </a:blipFill>
                      </a:tcPr>
                    </a:tc>
                    <a:tc>
                      <a:txBody>
                        <a:bodyPr/>
                        <a:lstStyle/>
                        <a:p>
                          <a:pPr algn="ctr"/>
                          <a:r>
                            <a:rPr lang="en-US" dirty="0">
                              <a:latin typeface="Times New Roman" panose="02020603050405020304" pitchFamily="18" charset="0"/>
                              <a:cs typeface="Times New Roman" panose="02020603050405020304" pitchFamily="18" charset="0"/>
                            </a:rPr>
                            <a:t>1</a:t>
                          </a:r>
                        </a:p>
                      </a:txBody>
                      <a:tcPr/>
                    </a:tc>
                    <a:extLst>
                      <a:ext uri="{0D108BD9-81ED-4DB2-BD59-A6C34878D82A}">
                        <a16:rowId xmlns:a16="http://schemas.microsoft.com/office/drawing/2014/main" val="988110789"/>
                      </a:ext>
                    </a:extLst>
                  </a:tr>
                  <a:tr h="896759">
                    <a:tc>
                      <a:txBody>
                        <a:bodyPr/>
                        <a:lstStyle/>
                        <a:p>
                          <a:pPr algn="ctr"/>
                          <a:r>
                            <a:rPr lang="en-US" dirty="0">
                              <a:latin typeface="Times New Roman" panose="02020603050405020304" pitchFamily="18" charset="0"/>
                              <a:cs typeface="Times New Roman" panose="02020603050405020304" pitchFamily="18" charset="0"/>
                            </a:rPr>
                            <a:t>INDUCTOR</a:t>
                          </a:r>
                        </a:p>
                      </a:txBody>
                      <a:tcPr/>
                    </a:tc>
                    <a:tc>
                      <a:txBody>
                        <a:bodyPr/>
                        <a:lstStyle/>
                        <a:p>
                          <a:pPr algn="ctr"/>
                          <a:r>
                            <a:rPr lang="en-US" dirty="0">
                              <a:latin typeface="Times New Roman" panose="02020603050405020304" pitchFamily="18" charset="0"/>
                              <a:cs typeface="Times New Roman" panose="02020603050405020304" pitchFamily="18" charset="0"/>
                            </a:rPr>
                            <a:t>EPCOS B95860A5277T020</a:t>
                          </a:r>
                        </a:p>
                        <a:p>
                          <a:pPr algn="ctr"/>
                          <a:r>
                            <a:rPr lang="en-US" dirty="0">
                              <a:latin typeface="Times New Roman" panose="02020603050405020304" pitchFamily="18" charset="0"/>
                              <a:cs typeface="Times New Roman" panose="02020603050405020304" pitchFamily="18" charset="0"/>
                            </a:rPr>
                            <a:t>0.20mH; 100A</a:t>
                          </a:r>
                        </a:p>
                      </a:txBody>
                      <a:tcPr/>
                    </a:tc>
                    <a:tc>
                      <a:txBody>
                        <a:bodyPr/>
                        <a:lstStyle/>
                        <a:p>
                          <a:pPr algn="ctr"/>
                          <a:r>
                            <a:rPr lang="en-US" dirty="0">
                              <a:latin typeface="Times New Roman" panose="02020603050405020304" pitchFamily="18" charset="0"/>
                              <a:cs typeface="Times New Roman" panose="02020603050405020304" pitchFamily="18" charset="0"/>
                            </a:rPr>
                            <a:t>1</a:t>
                          </a:r>
                        </a:p>
                      </a:txBody>
                      <a:tcPr/>
                    </a:tc>
                    <a:extLst>
                      <a:ext uri="{0D108BD9-81ED-4DB2-BD59-A6C34878D82A}">
                        <a16:rowId xmlns:a16="http://schemas.microsoft.com/office/drawing/2014/main" val="2797653157"/>
                      </a:ext>
                    </a:extLst>
                  </a:tr>
                  <a:tr h="914400">
                    <a:tc>
                      <a:txBody>
                        <a:bodyPr/>
                        <a:lstStyle/>
                        <a:p>
                          <a:pPr algn="ctr"/>
                          <a:r>
                            <a:rPr lang="en-US" dirty="0">
                              <a:latin typeface="Times New Roman" panose="02020603050405020304" pitchFamily="18" charset="0"/>
                              <a:cs typeface="Times New Roman" panose="02020603050405020304" pitchFamily="18" charset="0"/>
                            </a:rPr>
                            <a:t>DIODE</a:t>
                          </a:r>
                        </a:p>
                      </a:txBody>
                      <a:tcPr/>
                    </a:tc>
                    <a:tc>
                      <a:txBody>
                        <a:bodyPr/>
                        <a:lstStyle/>
                        <a:p>
                          <a:pPr algn="ctr"/>
                          <a:r>
                            <a:rPr lang="en-US" dirty="0">
                              <a:latin typeface="Times New Roman" panose="02020603050405020304" pitchFamily="18" charset="0"/>
                              <a:cs typeface="Times New Roman" panose="02020603050405020304" pitchFamily="18" charset="0"/>
                            </a:rPr>
                            <a:t>Vishay VS-HF100H06T</a:t>
                          </a:r>
                        </a:p>
                        <a:p>
                          <a:pPr algn="ctr"/>
                          <a:r>
                            <a:rPr lang="en-US" dirty="0">
                              <a:latin typeface="Times New Roman" panose="02020603050405020304" pitchFamily="18" charset="0"/>
                              <a:cs typeface="Times New Roman" panose="02020603050405020304" pitchFamily="18" charset="0"/>
                            </a:rPr>
                            <a:t>100A; 600V </a:t>
                          </a:r>
                        </a:p>
                        <a:p>
                          <a:pPr algn="ct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1</a:t>
                          </a:r>
                        </a:p>
                      </a:txBody>
                      <a:tcPr/>
                    </a:tc>
                    <a:extLst>
                      <a:ext uri="{0D108BD9-81ED-4DB2-BD59-A6C34878D82A}">
                        <a16:rowId xmlns:a16="http://schemas.microsoft.com/office/drawing/2014/main" val="1548422560"/>
                      </a:ext>
                    </a:extLst>
                  </a:tr>
                </a:tbl>
              </a:graphicData>
            </a:graphic>
          </p:graphicFrame>
        </mc:Fallback>
      </mc:AlternateContent>
      <p:sp>
        <p:nvSpPr>
          <p:cNvPr id="4" name="Slide Number Placeholder 3">
            <a:extLst>
              <a:ext uri="{FF2B5EF4-FFF2-40B4-BE49-F238E27FC236}">
                <a16:creationId xmlns:a16="http://schemas.microsoft.com/office/drawing/2014/main" id="{E01467F7-AB19-2575-F84B-6635A7A0DFFB}"/>
              </a:ext>
            </a:extLst>
          </p:cNvPr>
          <p:cNvSpPr>
            <a:spLocks noGrp="1"/>
          </p:cNvSpPr>
          <p:nvPr>
            <p:ph type="sldNum" sz="quarter" idx="12"/>
          </p:nvPr>
        </p:nvSpPr>
        <p:spPr/>
        <p:txBody>
          <a:bodyPr/>
          <a:lstStyle/>
          <a:p>
            <a:fld id="{E565F29F-F7B3-4EEA-A89D-0174512572C7}" type="slidenum">
              <a:rPr lang="en-US" smtClean="0"/>
              <a:t>30</a:t>
            </a:fld>
            <a:endParaRPr lang="en-US"/>
          </a:p>
        </p:txBody>
      </p:sp>
    </p:spTree>
    <p:extLst>
      <p:ext uri="{BB962C8B-B14F-4D97-AF65-F5344CB8AC3E}">
        <p14:creationId xmlns:p14="http://schemas.microsoft.com/office/powerpoint/2010/main" val="2985900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46746"/>
          </a:xfrm>
        </p:spPr>
        <p:txBody>
          <a:bodyPr/>
          <a:lstStyle/>
          <a:p>
            <a:pPr algn="ctr"/>
            <a:r>
              <a:rPr lang="en-US" dirty="0">
                <a:latin typeface="Times New Roman" panose="02020603050405020304" pitchFamily="18" charset="0"/>
                <a:cs typeface="Times New Roman" panose="02020603050405020304" pitchFamily="18" charset="0"/>
              </a:rPr>
              <a:t>SIMULATION OVERVIEW</a:t>
            </a:r>
            <a:endParaRPr lang="en-IN"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E565F29F-F7B3-4EEA-A89D-0174512572C7}" type="slidenum">
              <a:rPr lang="en-US" smtClean="0"/>
              <a:t>31</a:t>
            </a:fld>
            <a:endParaRPr lang="en-US"/>
          </a:p>
        </p:txBody>
      </p:sp>
      <p:pic>
        <p:nvPicPr>
          <p:cNvPr id="5" name="Content Placeholder 4">
            <a:extLst>
              <a:ext uri="{FF2B5EF4-FFF2-40B4-BE49-F238E27FC236}">
                <a16:creationId xmlns:a16="http://schemas.microsoft.com/office/drawing/2014/main" id="{77CA29F7-050E-9584-8333-E7BF888A54EB}"/>
              </a:ext>
            </a:extLst>
          </p:cNvPr>
          <p:cNvPicPr>
            <a:picLocks noGrp="1" noChangeAspect="1"/>
          </p:cNvPicPr>
          <p:nvPr>
            <p:ph idx="1"/>
          </p:nvPr>
        </p:nvPicPr>
        <p:blipFill>
          <a:blip r:embed="rId2"/>
          <a:stretch>
            <a:fillRect/>
          </a:stretch>
        </p:blipFill>
        <p:spPr>
          <a:xfrm>
            <a:off x="794083" y="1046746"/>
            <a:ext cx="10202779" cy="5137485"/>
          </a:xfrm>
          <a:prstGeom prst="rect">
            <a:avLst/>
          </a:prstGeom>
        </p:spPr>
      </p:pic>
    </p:spTree>
    <p:extLst>
      <p:ext uri="{BB962C8B-B14F-4D97-AF65-F5344CB8AC3E}">
        <p14:creationId xmlns:p14="http://schemas.microsoft.com/office/powerpoint/2010/main" val="14376607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46746"/>
          </a:xfrm>
        </p:spPr>
        <p:txBody>
          <a:bodyPr/>
          <a:lstStyle/>
          <a:p>
            <a:pPr algn="ctr"/>
            <a:r>
              <a:rPr lang="en-IN" dirty="0">
                <a:latin typeface="Times New Roman" panose="02020603050405020304" pitchFamily="18" charset="0"/>
                <a:cs typeface="Times New Roman" panose="02020603050405020304" pitchFamily="18" charset="0"/>
              </a:rPr>
              <a:t>SOLAR SUBSYSTEM</a:t>
            </a:r>
          </a:p>
        </p:txBody>
      </p:sp>
      <p:sp>
        <p:nvSpPr>
          <p:cNvPr id="4" name="Slide Number Placeholder 3"/>
          <p:cNvSpPr>
            <a:spLocks noGrp="1"/>
          </p:cNvSpPr>
          <p:nvPr>
            <p:ph type="sldNum" sz="quarter" idx="12"/>
          </p:nvPr>
        </p:nvSpPr>
        <p:spPr/>
        <p:txBody>
          <a:bodyPr/>
          <a:lstStyle/>
          <a:p>
            <a:fld id="{E565F29F-F7B3-4EEA-A89D-0174512572C7}" type="slidenum">
              <a:rPr lang="en-US" smtClean="0"/>
              <a:t>32</a:t>
            </a:fld>
            <a:endParaRPr lang="en-US"/>
          </a:p>
        </p:txBody>
      </p:sp>
      <p:pic>
        <p:nvPicPr>
          <p:cNvPr id="7" name="Content Placeholder 6">
            <a:extLst>
              <a:ext uri="{FF2B5EF4-FFF2-40B4-BE49-F238E27FC236}">
                <a16:creationId xmlns:a16="http://schemas.microsoft.com/office/drawing/2014/main" id="{5EE94CAD-9C77-CB18-06EC-4B101EA45DBF}"/>
              </a:ext>
            </a:extLst>
          </p:cNvPr>
          <p:cNvPicPr>
            <a:picLocks noGrp="1" noChangeAspect="1"/>
          </p:cNvPicPr>
          <p:nvPr>
            <p:ph idx="1"/>
          </p:nvPr>
        </p:nvPicPr>
        <p:blipFill>
          <a:blip r:embed="rId2"/>
          <a:stretch>
            <a:fillRect/>
          </a:stretch>
        </p:blipFill>
        <p:spPr>
          <a:xfrm>
            <a:off x="900545" y="1046747"/>
            <a:ext cx="10453255" cy="5309603"/>
          </a:xfrm>
          <a:prstGeom prst="rect">
            <a:avLst/>
          </a:prstGeom>
        </p:spPr>
      </p:pic>
    </p:spTree>
    <p:extLst>
      <p:ext uri="{BB962C8B-B14F-4D97-AF65-F5344CB8AC3E}">
        <p14:creationId xmlns:p14="http://schemas.microsoft.com/office/powerpoint/2010/main" val="40733806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46746"/>
          </a:xfrm>
        </p:spPr>
        <p:txBody>
          <a:bodyPr/>
          <a:lstStyle/>
          <a:p>
            <a:pPr algn="ctr"/>
            <a:r>
              <a:rPr lang="en-IN" dirty="0">
                <a:latin typeface="Times New Roman" panose="02020603050405020304" pitchFamily="18" charset="0"/>
                <a:cs typeface="Times New Roman" panose="02020603050405020304" pitchFamily="18" charset="0"/>
              </a:rPr>
              <a:t>BACK UP STORAGE SUBSYSTEM</a:t>
            </a:r>
          </a:p>
        </p:txBody>
      </p:sp>
      <p:sp>
        <p:nvSpPr>
          <p:cNvPr id="4" name="Slide Number Placeholder 3"/>
          <p:cNvSpPr>
            <a:spLocks noGrp="1"/>
          </p:cNvSpPr>
          <p:nvPr>
            <p:ph type="sldNum" sz="quarter" idx="12"/>
          </p:nvPr>
        </p:nvSpPr>
        <p:spPr/>
        <p:txBody>
          <a:bodyPr/>
          <a:lstStyle/>
          <a:p>
            <a:fld id="{E565F29F-F7B3-4EEA-A89D-0174512572C7}" type="slidenum">
              <a:rPr lang="en-US" smtClean="0"/>
              <a:t>33</a:t>
            </a:fld>
            <a:endParaRPr lang="en-US"/>
          </a:p>
        </p:txBody>
      </p:sp>
      <p:pic>
        <p:nvPicPr>
          <p:cNvPr id="6" name="Content Placeholder 5">
            <a:extLst>
              <a:ext uri="{FF2B5EF4-FFF2-40B4-BE49-F238E27FC236}">
                <a16:creationId xmlns:a16="http://schemas.microsoft.com/office/drawing/2014/main" id="{1CEBC321-206B-E425-26F1-F01D68C3735C}"/>
              </a:ext>
            </a:extLst>
          </p:cNvPr>
          <p:cNvPicPr>
            <a:picLocks noGrp="1" noChangeAspect="1"/>
          </p:cNvPicPr>
          <p:nvPr>
            <p:ph idx="1"/>
          </p:nvPr>
        </p:nvPicPr>
        <p:blipFill>
          <a:blip r:embed="rId2"/>
          <a:stretch>
            <a:fillRect/>
          </a:stretch>
        </p:blipFill>
        <p:spPr>
          <a:xfrm>
            <a:off x="800882" y="1519093"/>
            <a:ext cx="10590235" cy="4355234"/>
          </a:xfrm>
          <a:prstGeom prst="rect">
            <a:avLst/>
          </a:prstGeom>
        </p:spPr>
      </p:pic>
    </p:spTree>
    <p:extLst>
      <p:ext uri="{BB962C8B-B14F-4D97-AF65-F5344CB8AC3E}">
        <p14:creationId xmlns:p14="http://schemas.microsoft.com/office/powerpoint/2010/main" val="2757899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46746"/>
          </a:xfrm>
        </p:spPr>
        <p:txBody>
          <a:bodyPr/>
          <a:lstStyle/>
          <a:p>
            <a:pPr algn="ctr"/>
            <a:r>
              <a:rPr lang="en-IN" dirty="0">
                <a:latin typeface="Times New Roman" panose="02020603050405020304" pitchFamily="18" charset="0"/>
                <a:cs typeface="Times New Roman" panose="02020603050405020304" pitchFamily="18" charset="0"/>
              </a:rPr>
              <a:t>GRID SUBSYSTEM</a:t>
            </a:r>
          </a:p>
        </p:txBody>
      </p:sp>
      <p:sp>
        <p:nvSpPr>
          <p:cNvPr id="4" name="Slide Number Placeholder 3"/>
          <p:cNvSpPr>
            <a:spLocks noGrp="1"/>
          </p:cNvSpPr>
          <p:nvPr>
            <p:ph type="sldNum" sz="quarter" idx="12"/>
          </p:nvPr>
        </p:nvSpPr>
        <p:spPr/>
        <p:txBody>
          <a:bodyPr/>
          <a:lstStyle/>
          <a:p>
            <a:fld id="{E565F29F-F7B3-4EEA-A89D-0174512572C7}" type="slidenum">
              <a:rPr lang="en-US" smtClean="0"/>
              <a:t>34</a:t>
            </a:fld>
            <a:endParaRPr lang="en-US"/>
          </a:p>
        </p:txBody>
      </p:sp>
      <p:pic>
        <p:nvPicPr>
          <p:cNvPr id="8" name="Content Placeholder 7">
            <a:extLst>
              <a:ext uri="{FF2B5EF4-FFF2-40B4-BE49-F238E27FC236}">
                <a16:creationId xmlns:a16="http://schemas.microsoft.com/office/drawing/2014/main" id="{428422D8-DDF9-904C-2F09-89120181CACC}"/>
              </a:ext>
            </a:extLst>
          </p:cNvPr>
          <p:cNvPicPr>
            <a:picLocks noGrp="1" noChangeAspect="1"/>
          </p:cNvPicPr>
          <p:nvPr>
            <p:ph idx="1"/>
          </p:nvPr>
        </p:nvPicPr>
        <p:blipFill>
          <a:blip r:embed="rId2"/>
          <a:stretch>
            <a:fillRect/>
          </a:stretch>
        </p:blipFill>
        <p:spPr>
          <a:xfrm>
            <a:off x="211773" y="1293680"/>
            <a:ext cx="11494728" cy="5427795"/>
          </a:xfrm>
          <a:prstGeom prst="rect">
            <a:avLst/>
          </a:prstGeom>
        </p:spPr>
      </p:pic>
    </p:spTree>
    <p:extLst>
      <p:ext uri="{BB962C8B-B14F-4D97-AF65-F5344CB8AC3E}">
        <p14:creationId xmlns:p14="http://schemas.microsoft.com/office/powerpoint/2010/main" val="3399474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46746"/>
          </a:xfrm>
        </p:spPr>
        <p:txBody>
          <a:bodyPr/>
          <a:lstStyle/>
          <a:p>
            <a:pPr algn="ctr"/>
            <a:r>
              <a:rPr lang="en-IN" dirty="0">
                <a:latin typeface="Times New Roman" panose="02020603050405020304" pitchFamily="18" charset="0"/>
                <a:cs typeface="Times New Roman" panose="02020603050405020304" pitchFamily="18" charset="0"/>
              </a:rPr>
              <a:t>EV SUBSYSTEM</a:t>
            </a:r>
          </a:p>
        </p:txBody>
      </p:sp>
      <p:sp>
        <p:nvSpPr>
          <p:cNvPr id="4" name="Slide Number Placeholder 3"/>
          <p:cNvSpPr>
            <a:spLocks noGrp="1"/>
          </p:cNvSpPr>
          <p:nvPr>
            <p:ph type="sldNum" sz="quarter" idx="12"/>
          </p:nvPr>
        </p:nvSpPr>
        <p:spPr/>
        <p:txBody>
          <a:bodyPr/>
          <a:lstStyle/>
          <a:p>
            <a:fld id="{E565F29F-F7B3-4EEA-A89D-0174512572C7}" type="slidenum">
              <a:rPr lang="en-US" smtClean="0"/>
              <a:t>35</a:t>
            </a:fld>
            <a:endParaRPr lang="en-US"/>
          </a:p>
        </p:txBody>
      </p:sp>
      <p:pic>
        <p:nvPicPr>
          <p:cNvPr id="7" name="Content Placeholder 6">
            <a:extLst>
              <a:ext uri="{FF2B5EF4-FFF2-40B4-BE49-F238E27FC236}">
                <a16:creationId xmlns:a16="http://schemas.microsoft.com/office/drawing/2014/main" id="{5CA663A7-F98F-A145-180B-B5DB8C9433E4}"/>
              </a:ext>
            </a:extLst>
          </p:cNvPr>
          <p:cNvPicPr>
            <a:picLocks noGrp="1" noChangeAspect="1"/>
          </p:cNvPicPr>
          <p:nvPr>
            <p:ph idx="1"/>
          </p:nvPr>
        </p:nvPicPr>
        <p:blipFill>
          <a:blip r:embed="rId2"/>
          <a:stretch>
            <a:fillRect/>
          </a:stretch>
        </p:blipFill>
        <p:spPr>
          <a:xfrm>
            <a:off x="649390" y="1079103"/>
            <a:ext cx="10893220" cy="5044606"/>
          </a:xfrm>
          <a:prstGeom prst="rect">
            <a:avLst/>
          </a:prstGeom>
        </p:spPr>
      </p:pic>
    </p:spTree>
    <p:extLst>
      <p:ext uri="{BB962C8B-B14F-4D97-AF65-F5344CB8AC3E}">
        <p14:creationId xmlns:p14="http://schemas.microsoft.com/office/powerpoint/2010/main" val="2832883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DC3E6-D25F-CAB0-457B-F57C765D2F7B}"/>
              </a:ext>
            </a:extLst>
          </p:cNvPr>
          <p:cNvSpPr>
            <a:spLocks noGrp="1"/>
          </p:cNvSpPr>
          <p:nvPr>
            <p:ph type="title"/>
          </p:nvPr>
        </p:nvSpPr>
        <p:spPr>
          <a:xfrm>
            <a:off x="746166" y="400751"/>
            <a:ext cx="10699668" cy="5441909"/>
          </a:xfrm>
        </p:spPr>
        <p:txBody>
          <a:bodyPr>
            <a:normAutofit/>
          </a:bodyPr>
          <a:lstStyle/>
          <a:p>
            <a:pPr algn="just"/>
            <a:r>
              <a:rPr lang="en-US" sz="8000" dirty="0">
                <a:latin typeface="Times New Roman" panose="02020603050405020304" pitchFamily="18" charset="0"/>
                <a:cs typeface="Times New Roman" panose="02020603050405020304" pitchFamily="18" charset="0"/>
              </a:rPr>
              <a:t>MODE OF OPERATION</a:t>
            </a:r>
          </a:p>
        </p:txBody>
      </p:sp>
      <p:sp>
        <p:nvSpPr>
          <p:cNvPr id="3" name="Slide Number Placeholder 2">
            <a:extLst>
              <a:ext uri="{FF2B5EF4-FFF2-40B4-BE49-F238E27FC236}">
                <a16:creationId xmlns:a16="http://schemas.microsoft.com/office/drawing/2014/main" id="{C026489B-F96F-12F5-C552-A7C0E073F659}"/>
              </a:ext>
            </a:extLst>
          </p:cNvPr>
          <p:cNvSpPr>
            <a:spLocks noGrp="1"/>
          </p:cNvSpPr>
          <p:nvPr>
            <p:ph type="sldNum" sz="quarter" idx="12"/>
          </p:nvPr>
        </p:nvSpPr>
        <p:spPr/>
        <p:txBody>
          <a:bodyPr/>
          <a:lstStyle/>
          <a:p>
            <a:fld id="{E565F29F-F7B3-4EEA-A89D-0174512572C7}" type="slidenum">
              <a:rPr lang="en-US" smtClean="0"/>
              <a:t>36</a:t>
            </a:fld>
            <a:endParaRPr lang="en-US"/>
          </a:p>
        </p:txBody>
      </p:sp>
    </p:spTree>
    <p:extLst>
      <p:ext uri="{BB962C8B-B14F-4D97-AF65-F5344CB8AC3E}">
        <p14:creationId xmlns:p14="http://schemas.microsoft.com/office/powerpoint/2010/main" val="21206086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6F891-0FCA-E49E-6BDC-F70DB6322390}"/>
              </a:ext>
            </a:extLst>
          </p:cNvPr>
          <p:cNvSpPr>
            <a:spLocks noGrp="1"/>
          </p:cNvSpPr>
          <p:nvPr>
            <p:ph type="title"/>
          </p:nvPr>
        </p:nvSpPr>
        <p:spPr>
          <a:xfrm>
            <a:off x="0" y="1"/>
            <a:ext cx="12192000" cy="1058778"/>
          </a:xfrm>
        </p:spPr>
        <p:txBody>
          <a:bodyPr/>
          <a:lstStyle/>
          <a:p>
            <a:pPr algn="ctr"/>
            <a:r>
              <a:rPr lang="en-US" dirty="0">
                <a:latin typeface="Times New Roman" panose="02020603050405020304" pitchFamily="18" charset="0"/>
                <a:cs typeface="Times New Roman" panose="02020603050405020304" pitchFamily="18" charset="0"/>
              </a:rPr>
              <a:t>BLOCK DIAGRAM</a:t>
            </a:r>
          </a:p>
        </p:txBody>
      </p:sp>
      <p:sp>
        <p:nvSpPr>
          <p:cNvPr id="4" name="Slide Number Placeholder 3">
            <a:extLst>
              <a:ext uri="{FF2B5EF4-FFF2-40B4-BE49-F238E27FC236}">
                <a16:creationId xmlns:a16="http://schemas.microsoft.com/office/drawing/2014/main" id="{184C865B-D146-9399-3C01-8E4262EBF439}"/>
              </a:ext>
            </a:extLst>
          </p:cNvPr>
          <p:cNvSpPr>
            <a:spLocks noGrp="1"/>
          </p:cNvSpPr>
          <p:nvPr>
            <p:ph type="sldNum" sz="quarter" idx="12"/>
          </p:nvPr>
        </p:nvSpPr>
        <p:spPr/>
        <p:txBody>
          <a:bodyPr/>
          <a:lstStyle/>
          <a:p>
            <a:fld id="{E565F29F-F7B3-4EEA-A89D-0174512572C7}" type="slidenum">
              <a:rPr lang="en-US" smtClean="0"/>
              <a:t>37</a:t>
            </a:fld>
            <a:endParaRPr lang="en-US" dirty="0"/>
          </a:p>
        </p:txBody>
      </p:sp>
      <p:sp>
        <p:nvSpPr>
          <p:cNvPr id="5" name="AutoShape 2" descr="blob:https://web.whatsapp.com/62373ee5-4cc1-4f5c-80bc-a51ed6f66979"/>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3" name="Content Placeholder 12">
            <a:extLst>
              <a:ext uri="{FF2B5EF4-FFF2-40B4-BE49-F238E27FC236}">
                <a16:creationId xmlns:a16="http://schemas.microsoft.com/office/drawing/2014/main" id="{5ACEA9CB-BB62-8696-89D4-BD41CA56A79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685" y="1332274"/>
            <a:ext cx="7402539" cy="5389201"/>
          </a:xfrm>
        </p:spPr>
      </p:pic>
      <p:pic>
        <p:nvPicPr>
          <p:cNvPr id="3" name="Picture 2">
            <a:extLst>
              <a:ext uri="{FF2B5EF4-FFF2-40B4-BE49-F238E27FC236}">
                <a16:creationId xmlns:a16="http://schemas.microsoft.com/office/drawing/2014/main" id="{7FD3C47A-FD86-2564-2FBF-B214CED71C27}"/>
              </a:ext>
            </a:extLst>
          </p:cNvPr>
          <p:cNvPicPr>
            <a:picLocks noChangeAspect="1"/>
          </p:cNvPicPr>
          <p:nvPr/>
        </p:nvPicPr>
        <p:blipFill>
          <a:blip r:embed="rId3"/>
          <a:stretch>
            <a:fillRect/>
          </a:stretch>
        </p:blipFill>
        <p:spPr>
          <a:xfrm>
            <a:off x="7341079" y="1587261"/>
            <a:ext cx="4717001" cy="3250842"/>
          </a:xfrm>
          <a:prstGeom prst="rect">
            <a:avLst/>
          </a:prstGeom>
        </p:spPr>
      </p:pic>
    </p:spTree>
    <p:extLst>
      <p:ext uri="{BB962C8B-B14F-4D97-AF65-F5344CB8AC3E}">
        <p14:creationId xmlns:p14="http://schemas.microsoft.com/office/powerpoint/2010/main" val="284563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circle(in)">
                                      <p:cBhvr>
                                        <p:cTn id="16"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07D2A-EE24-806C-7266-3E1F5DC9CAAD}"/>
              </a:ext>
            </a:extLst>
          </p:cNvPr>
          <p:cNvSpPr>
            <a:spLocks noGrp="1"/>
          </p:cNvSpPr>
          <p:nvPr>
            <p:ph type="title"/>
          </p:nvPr>
        </p:nvSpPr>
        <p:spPr>
          <a:xfrm>
            <a:off x="0" y="1"/>
            <a:ext cx="12192000" cy="1407694"/>
          </a:xfrm>
        </p:spPr>
        <p:txBody>
          <a:bodyPr/>
          <a:lstStyle/>
          <a:p>
            <a:pPr algn="ctr"/>
            <a:r>
              <a:rPr lang="en-US" dirty="0">
                <a:latin typeface="Times New Roman" panose="02020603050405020304" pitchFamily="18" charset="0"/>
                <a:cs typeface="Times New Roman" panose="02020603050405020304" pitchFamily="18" charset="0"/>
              </a:rPr>
              <a:t>WORKING OF PLUGS</a:t>
            </a:r>
          </a:p>
        </p:txBody>
      </p:sp>
      <p:sp>
        <p:nvSpPr>
          <p:cNvPr id="4" name="Slide Number Placeholder 3">
            <a:extLst>
              <a:ext uri="{FF2B5EF4-FFF2-40B4-BE49-F238E27FC236}">
                <a16:creationId xmlns:a16="http://schemas.microsoft.com/office/drawing/2014/main" id="{12840C4E-9FA4-6065-2A4C-C13C9700CD5C}"/>
              </a:ext>
            </a:extLst>
          </p:cNvPr>
          <p:cNvSpPr>
            <a:spLocks noGrp="1"/>
          </p:cNvSpPr>
          <p:nvPr>
            <p:ph type="sldNum" sz="quarter" idx="12"/>
          </p:nvPr>
        </p:nvSpPr>
        <p:spPr/>
        <p:txBody>
          <a:bodyPr/>
          <a:lstStyle/>
          <a:p>
            <a:fld id="{E565F29F-F7B3-4EEA-A89D-0174512572C7}" type="slidenum">
              <a:rPr lang="en-US" smtClean="0"/>
              <a:t>38</a:t>
            </a:fld>
            <a:endParaRPr lang="en-US"/>
          </a:p>
        </p:txBody>
      </p:sp>
      <p:pic>
        <p:nvPicPr>
          <p:cNvPr id="5" name="Content Placeholder 4">
            <a:extLst>
              <a:ext uri="{FF2B5EF4-FFF2-40B4-BE49-F238E27FC236}">
                <a16:creationId xmlns:a16="http://schemas.microsoft.com/office/drawing/2014/main" id="{BD409779-A4B8-4383-2655-749B604826E1}"/>
              </a:ext>
            </a:extLst>
          </p:cNvPr>
          <p:cNvPicPr>
            <a:picLocks noGrp="1" noChangeAspect="1"/>
          </p:cNvPicPr>
          <p:nvPr>
            <p:ph idx="1"/>
          </p:nvPr>
        </p:nvPicPr>
        <p:blipFill>
          <a:blip r:embed="rId2"/>
          <a:stretch>
            <a:fillRect/>
          </a:stretch>
        </p:blipFill>
        <p:spPr>
          <a:xfrm>
            <a:off x="590909" y="1497830"/>
            <a:ext cx="10219609" cy="3862340"/>
          </a:xfrm>
          <a:prstGeom prst="rect">
            <a:avLst/>
          </a:prstGeom>
        </p:spPr>
      </p:pic>
    </p:spTree>
    <p:extLst>
      <p:ext uri="{BB962C8B-B14F-4D97-AF65-F5344CB8AC3E}">
        <p14:creationId xmlns:p14="http://schemas.microsoft.com/office/powerpoint/2010/main" val="1187185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7FB75-917E-9300-5FD9-70BFC909EA8F}"/>
              </a:ext>
            </a:extLst>
          </p:cNvPr>
          <p:cNvSpPr>
            <a:spLocks noGrp="1"/>
          </p:cNvSpPr>
          <p:nvPr>
            <p:ph type="title"/>
          </p:nvPr>
        </p:nvSpPr>
        <p:spPr>
          <a:xfrm>
            <a:off x="0" y="1"/>
            <a:ext cx="12192000" cy="1076631"/>
          </a:xfrm>
        </p:spPr>
        <p:txBody>
          <a:bodyPr/>
          <a:lstStyle/>
          <a:p>
            <a:pPr algn="ctr"/>
            <a:r>
              <a:rPr lang="en-US" dirty="0">
                <a:latin typeface="Times New Roman" panose="02020603050405020304" pitchFamily="18" charset="0"/>
                <a:cs typeface="Times New Roman" panose="02020603050405020304" pitchFamily="18" charset="0"/>
              </a:rPr>
              <a:t>MODE 1-SOLAR PANEL TO EV BATTERY</a:t>
            </a:r>
          </a:p>
        </p:txBody>
      </p:sp>
      <p:graphicFrame>
        <p:nvGraphicFramePr>
          <p:cNvPr id="5" name="Content Placeholder 4">
            <a:extLst>
              <a:ext uri="{FF2B5EF4-FFF2-40B4-BE49-F238E27FC236}">
                <a16:creationId xmlns:a16="http://schemas.microsoft.com/office/drawing/2014/main" id="{ED9BE9AA-36CD-50E7-84DA-34AA8597DAD1}"/>
              </a:ext>
            </a:extLst>
          </p:cNvPr>
          <p:cNvGraphicFramePr>
            <a:graphicFrameLocks noGrp="1"/>
          </p:cNvGraphicFramePr>
          <p:nvPr>
            <p:ph sz="half" idx="2"/>
            <p:extLst>
              <p:ext uri="{D42A27DB-BD31-4B8C-83A1-F6EECF244321}">
                <p14:modId xmlns:p14="http://schemas.microsoft.com/office/powerpoint/2010/main" val="2628840147"/>
              </p:ext>
            </p:extLst>
          </p:nvPr>
        </p:nvGraphicFramePr>
        <p:xfrm>
          <a:off x="5783283" y="1289141"/>
          <a:ext cx="5840901" cy="52477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Slide Number Placeholder 15">
            <a:extLst>
              <a:ext uri="{FF2B5EF4-FFF2-40B4-BE49-F238E27FC236}">
                <a16:creationId xmlns:a16="http://schemas.microsoft.com/office/drawing/2014/main" id="{8FDE5FA2-E3F3-7C1E-6D5B-20C754E0565A}"/>
              </a:ext>
            </a:extLst>
          </p:cNvPr>
          <p:cNvSpPr>
            <a:spLocks noGrp="1"/>
          </p:cNvSpPr>
          <p:nvPr>
            <p:ph type="sldNum" sz="quarter" idx="12"/>
          </p:nvPr>
        </p:nvSpPr>
        <p:spPr/>
        <p:txBody>
          <a:bodyPr/>
          <a:lstStyle/>
          <a:p>
            <a:fld id="{E565F29F-F7B3-4EEA-A89D-0174512572C7}" type="slidenum">
              <a:rPr lang="en-US" smtClean="0"/>
              <a:t>39</a:t>
            </a:fld>
            <a:endParaRPr lang="en-US"/>
          </a:p>
        </p:txBody>
      </p:sp>
      <p:pic>
        <p:nvPicPr>
          <p:cNvPr id="4" name="Content Placeholder 12">
            <a:extLst>
              <a:ext uri="{FF2B5EF4-FFF2-40B4-BE49-F238E27FC236}">
                <a16:creationId xmlns:a16="http://schemas.microsoft.com/office/drawing/2014/main" id="{7CA1D6B5-2143-3769-8E64-CFCC1971EE30}"/>
              </a:ext>
            </a:extLst>
          </p:cNvPr>
          <p:cNvPicPr>
            <a:picLocks noGrp="1" noChangeAspect="1"/>
          </p:cNvPicPr>
          <p:nvPr>
            <p:ph idx="1"/>
          </p:nvPr>
        </p:nvPicPr>
        <p:blipFill>
          <a:blip r:embed="rId7">
            <a:extLst>
              <a:ext uri="{28A0092B-C50C-407E-A947-70E740481C1C}">
                <a14:useLocalDpi xmlns:a14="http://schemas.microsoft.com/office/drawing/2010/main" val="0"/>
              </a:ext>
            </a:extLst>
          </a:blip>
          <a:stretch>
            <a:fillRect/>
          </a:stretch>
        </p:blipFill>
        <p:spPr>
          <a:xfrm>
            <a:off x="940543" y="1058779"/>
            <a:ext cx="10113801" cy="5385600"/>
          </a:xfrm>
        </p:spPr>
      </p:pic>
    </p:spTree>
    <p:extLst>
      <p:ext uri="{BB962C8B-B14F-4D97-AF65-F5344CB8AC3E}">
        <p14:creationId xmlns:p14="http://schemas.microsoft.com/office/powerpoint/2010/main" val="123664207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circle(in)">
                                      <p:cBhvr>
                                        <p:cTn id="18"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8861D-6D62-B6F8-8B92-E5AB0D2A60B7}"/>
              </a:ext>
            </a:extLst>
          </p:cNvPr>
          <p:cNvSpPr>
            <a:spLocks noGrp="1"/>
          </p:cNvSpPr>
          <p:nvPr>
            <p:ph type="title"/>
          </p:nvPr>
        </p:nvSpPr>
        <p:spPr>
          <a:xfrm>
            <a:off x="0" y="18255"/>
            <a:ext cx="12192000" cy="1311781"/>
          </a:xfrm>
        </p:spPr>
        <p:txBody>
          <a:bodyPr/>
          <a:lstStyle/>
          <a:p>
            <a:pPr algn="ctr"/>
            <a:r>
              <a:rPr lang="en-US" sz="4400" dirty="0">
                <a:latin typeface="Times New Roman" panose="02020603050405020304" pitchFamily="18" charset="0"/>
                <a:cs typeface="Times New Roman" panose="02020603050405020304" pitchFamily="18" charset="0"/>
              </a:rPr>
              <a:t>INTRODUCTION</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D378F27-F527-00D1-CC0B-A0029BD534A3}"/>
              </a:ext>
            </a:extLst>
          </p:cNvPr>
          <p:cNvSpPr>
            <a:spLocks noGrp="1"/>
          </p:cNvSpPr>
          <p:nvPr>
            <p:ph idx="1"/>
          </p:nvPr>
        </p:nvSpPr>
        <p:spPr>
          <a:xfrm>
            <a:off x="401782" y="1108364"/>
            <a:ext cx="11360727" cy="5247986"/>
          </a:xfrm>
        </p:spPr>
        <p:txBody>
          <a:bodyPr>
            <a:normAutofit lnSpcReduction="10000"/>
          </a:bodyPr>
          <a:lstStyle/>
          <a:p>
            <a:pPr marL="342900" indent="-342900" algn="just">
              <a:lnSpc>
                <a:spcPct val="17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 an era characterized by the pressing need for sustainable solutions, the Hybrid Charging Station project emerges as a visionary endeavor poised to revolutionize the way we power our vehicles.</a:t>
            </a:r>
          </a:p>
          <a:p>
            <a:pPr algn="just">
              <a:lnSpc>
                <a:spcPct val="170000"/>
              </a:lnSpc>
            </a:pPr>
            <a:endParaRPr lang="en-US" dirty="0">
              <a:latin typeface="Times New Roman" panose="02020603050405020304" pitchFamily="18" charset="0"/>
              <a:cs typeface="Times New Roman" panose="02020603050405020304" pitchFamily="18" charset="0"/>
            </a:endParaRPr>
          </a:p>
          <a:p>
            <a:pPr marL="342900" indent="-342900" algn="just">
              <a:lnSpc>
                <a:spcPct val="17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Hybrid Charging Station project envisions a cutting-edge infrastructure that seamlessly merges the capabilities of traditional fossil fuels with the promising potential of electric power.</a:t>
            </a:r>
          </a:p>
          <a:p>
            <a:endParaRPr lang="en-US" dirty="0"/>
          </a:p>
        </p:txBody>
      </p:sp>
      <p:sp>
        <p:nvSpPr>
          <p:cNvPr id="4" name="Slide Number Placeholder 3">
            <a:extLst>
              <a:ext uri="{FF2B5EF4-FFF2-40B4-BE49-F238E27FC236}">
                <a16:creationId xmlns:a16="http://schemas.microsoft.com/office/drawing/2014/main" id="{2B8F0C28-0CB6-59EB-7A21-B7676FEA0BF3}"/>
              </a:ext>
            </a:extLst>
          </p:cNvPr>
          <p:cNvSpPr>
            <a:spLocks noGrp="1"/>
          </p:cNvSpPr>
          <p:nvPr>
            <p:ph type="sldNum" sz="quarter" idx="12"/>
          </p:nvPr>
        </p:nvSpPr>
        <p:spPr/>
        <p:txBody>
          <a:bodyPr/>
          <a:lstStyle/>
          <a:p>
            <a:fld id="{E565F29F-F7B3-4EEA-A89D-0174512572C7}" type="slidenum">
              <a:rPr lang="en-US" smtClean="0"/>
              <a:t>4</a:t>
            </a:fld>
            <a:endParaRPr lang="en-US"/>
          </a:p>
        </p:txBody>
      </p:sp>
    </p:spTree>
    <p:extLst>
      <p:ext uri="{BB962C8B-B14F-4D97-AF65-F5344CB8AC3E}">
        <p14:creationId xmlns:p14="http://schemas.microsoft.com/office/powerpoint/2010/main" val="2601777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7FB75-917E-9300-5FD9-70BFC909EA8F}"/>
              </a:ext>
            </a:extLst>
          </p:cNvPr>
          <p:cNvSpPr>
            <a:spLocks noGrp="1"/>
          </p:cNvSpPr>
          <p:nvPr>
            <p:ph type="title"/>
          </p:nvPr>
        </p:nvSpPr>
        <p:spPr>
          <a:xfrm>
            <a:off x="0" y="0"/>
            <a:ext cx="12192000" cy="1076631"/>
          </a:xfrm>
        </p:spPr>
        <p:txBody>
          <a:bodyPr/>
          <a:lstStyle/>
          <a:p>
            <a:pPr algn="ctr"/>
            <a:r>
              <a:rPr lang="en-US" dirty="0">
                <a:latin typeface="Times New Roman" panose="02020603050405020304" pitchFamily="18" charset="0"/>
                <a:cs typeface="Times New Roman" panose="02020603050405020304" pitchFamily="18" charset="0"/>
              </a:rPr>
              <a:t>MODE 1-SOLAR PANEL TO  EV BATTERY</a:t>
            </a:r>
          </a:p>
        </p:txBody>
      </p:sp>
      <p:graphicFrame>
        <p:nvGraphicFramePr>
          <p:cNvPr id="5" name="Content Placeholder 4">
            <a:extLst>
              <a:ext uri="{FF2B5EF4-FFF2-40B4-BE49-F238E27FC236}">
                <a16:creationId xmlns:a16="http://schemas.microsoft.com/office/drawing/2014/main" id="{ED9BE9AA-36CD-50E7-84DA-34AA8597DAD1}"/>
              </a:ext>
            </a:extLst>
          </p:cNvPr>
          <p:cNvGraphicFramePr>
            <a:graphicFrameLocks noGrp="1"/>
          </p:cNvGraphicFramePr>
          <p:nvPr>
            <p:ph sz="half" idx="2"/>
          </p:nvPr>
        </p:nvGraphicFramePr>
        <p:xfrm>
          <a:off x="5783283" y="1289141"/>
          <a:ext cx="5840901" cy="52477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Slide Number Placeholder 15">
            <a:extLst>
              <a:ext uri="{FF2B5EF4-FFF2-40B4-BE49-F238E27FC236}">
                <a16:creationId xmlns:a16="http://schemas.microsoft.com/office/drawing/2014/main" id="{8FDE5FA2-E3F3-7C1E-6D5B-20C754E0565A}"/>
              </a:ext>
            </a:extLst>
          </p:cNvPr>
          <p:cNvSpPr>
            <a:spLocks noGrp="1"/>
          </p:cNvSpPr>
          <p:nvPr>
            <p:ph type="sldNum" sz="quarter" idx="12"/>
          </p:nvPr>
        </p:nvSpPr>
        <p:spPr/>
        <p:txBody>
          <a:bodyPr/>
          <a:lstStyle/>
          <a:p>
            <a:fld id="{E565F29F-F7B3-4EEA-A89D-0174512572C7}" type="slidenum">
              <a:rPr lang="en-US" smtClean="0"/>
              <a:t>40</a:t>
            </a:fld>
            <a:endParaRPr lang="en-US"/>
          </a:p>
        </p:txBody>
      </p:sp>
      <p:pic>
        <p:nvPicPr>
          <p:cNvPr id="12" name="Picture 11">
            <a:extLst>
              <a:ext uri="{FF2B5EF4-FFF2-40B4-BE49-F238E27FC236}">
                <a16:creationId xmlns:a16="http://schemas.microsoft.com/office/drawing/2014/main" id="{1DAFF627-3E8A-7DFE-694F-EC158CB7ED71}"/>
              </a:ext>
            </a:extLst>
          </p:cNvPr>
          <p:cNvPicPr>
            <a:picLocks noChangeAspect="1"/>
          </p:cNvPicPr>
          <p:nvPr/>
        </p:nvPicPr>
        <p:blipFill>
          <a:blip r:embed="rId7"/>
          <a:stretch>
            <a:fillRect/>
          </a:stretch>
        </p:blipFill>
        <p:spPr>
          <a:xfrm>
            <a:off x="838200" y="1076631"/>
            <a:ext cx="10879353" cy="5288400"/>
          </a:xfrm>
          <a:prstGeom prst="rect">
            <a:avLst/>
          </a:prstGeom>
        </p:spPr>
      </p:pic>
      <p:sp>
        <p:nvSpPr>
          <p:cNvPr id="13" name="Right Arrow 12">
            <a:extLst>
              <a:ext uri="{FF2B5EF4-FFF2-40B4-BE49-F238E27FC236}">
                <a16:creationId xmlns:a16="http://schemas.microsoft.com/office/drawing/2014/main" id="{5D425345-5653-3C96-ADD9-64D4B37240AF}"/>
              </a:ext>
            </a:extLst>
          </p:cNvPr>
          <p:cNvSpPr/>
          <p:nvPr/>
        </p:nvSpPr>
        <p:spPr>
          <a:xfrm>
            <a:off x="3177437" y="2050215"/>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highlight>
                <a:srgbClr val="FFFF00"/>
              </a:highlight>
            </a:endParaRPr>
          </a:p>
        </p:txBody>
      </p:sp>
      <p:sp>
        <p:nvSpPr>
          <p:cNvPr id="14" name="Right Arrow 13">
            <a:extLst>
              <a:ext uri="{FF2B5EF4-FFF2-40B4-BE49-F238E27FC236}">
                <a16:creationId xmlns:a16="http://schemas.microsoft.com/office/drawing/2014/main" id="{1D58FB55-8B07-60F9-7B7E-F83596650EC3}"/>
              </a:ext>
            </a:extLst>
          </p:cNvPr>
          <p:cNvSpPr/>
          <p:nvPr/>
        </p:nvSpPr>
        <p:spPr>
          <a:xfrm>
            <a:off x="4367710" y="2056231"/>
            <a:ext cx="517357" cy="180474"/>
          </a:xfrm>
          <a:prstGeom prst="rightArrow">
            <a:avLst/>
          </a:prstGeom>
          <a:solidFill>
            <a:schemeClr val="accent2">
              <a:alpha val="66099"/>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a:extLst>
              <a:ext uri="{FF2B5EF4-FFF2-40B4-BE49-F238E27FC236}">
                <a16:creationId xmlns:a16="http://schemas.microsoft.com/office/drawing/2014/main" id="{9D31549D-A13D-F6A5-084D-56EF67D7B8F0}"/>
              </a:ext>
            </a:extLst>
          </p:cNvPr>
          <p:cNvSpPr/>
          <p:nvPr/>
        </p:nvSpPr>
        <p:spPr>
          <a:xfrm>
            <a:off x="5324176" y="2050215"/>
            <a:ext cx="517357" cy="180474"/>
          </a:xfrm>
          <a:prstGeom prst="rightArrow">
            <a:avLst/>
          </a:prstGeom>
          <a:solidFill>
            <a:schemeClr val="accent2">
              <a:alpha val="80875"/>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a:extLst>
              <a:ext uri="{FF2B5EF4-FFF2-40B4-BE49-F238E27FC236}">
                <a16:creationId xmlns:a16="http://schemas.microsoft.com/office/drawing/2014/main" id="{92FF9AA2-EF54-33EF-40F2-F20E3827C91A}"/>
              </a:ext>
            </a:extLst>
          </p:cNvPr>
          <p:cNvSpPr/>
          <p:nvPr/>
        </p:nvSpPr>
        <p:spPr>
          <a:xfrm>
            <a:off x="6286456" y="2063026"/>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a:extLst>
              <a:ext uri="{FF2B5EF4-FFF2-40B4-BE49-F238E27FC236}">
                <a16:creationId xmlns:a16="http://schemas.microsoft.com/office/drawing/2014/main" id="{9175BB4A-4B05-A3A1-33A7-05C34C8FC0F6}"/>
              </a:ext>
            </a:extLst>
          </p:cNvPr>
          <p:cNvSpPr/>
          <p:nvPr/>
        </p:nvSpPr>
        <p:spPr>
          <a:xfrm>
            <a:off x="7120685" y="2074668"/>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a:extLst>
              <a:ext uri="{FF2B5EF4-FFF2-40B4-BE49-F238E27FC236}">
                <a16:creationId xmlns:a16="http://schemas.microsoft.com/office/drawing/2014/main" id="{CC67D7A5-B974-3DB5-DC39-11EA1466C0B5}"/>
              </a:ext>
            </a:extLst>
          </p:cNvPr>
          <p:cNvSpPr/>
          <p:nvPr/>
        </p:nvSpPr>
        <p:spPr>
          <a:xfrm>
            <a:off x="8134939" y="2063026"/>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Arrow 19">
            <a:extLst>
              <a:ext uri="{FF2B5EF4-FFF2-40B4-BE49-F238E27FC236}">
                <a16:creationId xmlns:a16="http://schemas.microsoft.com/office/drawing/2014/main" id="{076B5966-5666-D322-9674-D25B9071FF82}"/>
              </a:ext>
            </a:extLst>
          </p:cNvPr>
          <p:cNvSpPr/>
          <p:nvPr/>
        </p:nvSpPr>
        <p:spPr>
          <a:xfrm>
            <a:off x="9094459" y="2074668"/>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263215"/>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circle(in)">
                                      <p:cBhvr>
                                        <p:cTn id="20"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7FB75-917E-9300-5FD9-70BFC909EA8F}"/>
              </a:ext>
            </a:extLst>
          </p:cNvPr>
          <p:cNvSpPr>
            <a:spLocks noGrp="1"/>
          </p:cNvSpPr>
          <p:nvPr>
            <p:ph type="title"/>
          </p:nvPr>
        </p:nvSpPr>
        <p:spPr>
          <a:xfrm>
            <a:off x="0" y="1"/>
            <a:ext cx="12192000" cy="1076631"/>
          </a:xfrm>
        </p:spPr>
        <p:txBody>
          <a:bodyPr/>
          <a:lstStyle/>
          <a:p>
            <a:pPr algn="ctr"/>
            <a:r>
              <a:rPr lang="en-US" dirty="0">
                <a:latin typeface="Times New Roman" panose="02020603050405020304" pitchFamily="18" charset="0"/>
                <a:cs typeface="Times New Roman" panose="02020603050405020304" pitchFamily="18" charset="0"/>
              </a:rPr>
              <a:t>MODE 1-SOLAR PANEL TO  EV BATTERY</a:t>
            </a:r>
          </a:p>
        </p:txBody>
      </p:sp>
      <p:graphicFrame>
        <p:nvGraphicFramePr>
          <p:cNvPr id="5" name="Content Placeholder 4">
            <a:extLst>
              <a:ext uri="{FF2B5EF4-FFF2-40B4-BE49-F238E27FC236}">
                <a16:creationId xmlns:a16="http://schemas.microsoft.com/office/drawing/2014/main" id="{ED9BE9AA-36CD-50E7-84DA-34AA8597DAD1}"/>
              </a:ext>
            </a:extLst>
          </p:cNvPr>
          <p:cNvGraphicFramePr>
            <a:graphicFrameLocks noGrp="1"/>
          </p:cNvGraphicFramePr>
          <p:nvPr>
            <p:ph sz="half" idx="2"/>
          </p:nvPr>
        </p:nvGraphicFramePr>
        <p:xfrm>
          <a:off x="5783283" y="1289141"/>
          <a:ext cx="5840901" cy="52477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Slide Number Placeholder 15">
            <a:extLst>
              <a:ext uri="{FF2B5EF4-FFF2-40B4-BE49-F238E27FC236}">
                <a16:creationId xmlns:a16="http://schemas.microsoft.com/office/drawing/2014/main" id="{8FDE5FA2-E3F3-7C1E-6D5B-20C754E0565A}"/>
              </a:ext>
            </a:extLst>
          </p:cNvPr>
          <p:cNvSpPr>
            <a:spLocks noGrp="1"/>
          </p:cNvSpPr>
          <p:nvPr>
            <p:ph type="sldNum" sz="quarter" idx="12"/>
          </p:nvPr>
        </p:nvSpPr>
        <p:spPr/>
        <p:txBody>
          <a:bodyPr/>
          <a:lstStyle/>
          <a:p>
            <a:fld id="{E565F29F-F7B3-4EEA-A89D-0174512572C7}" type="slidenum">
              <a:rPr lang="en-US" smtClean="0"/>
              <a:t>41</a:t>
            </a:fld>
            <a:endParaRPr lang="en-US"/>
          </a:p>
        </p:txBody>
      </p:sp>
      <p:sp>
        <p:nvSpPr>
          <p:cNvPr id="7" name="Content Placeholder 6">
            <a:extLst>
              <a:ext uri="{FF2B5EF4-FFF2-40B4-BE49-F238E27FC236}">
                <a16:creationId xmlns:a16="http://schemas.microsoft.com/office/drawing/2014/main" id="{3F1DC053-4017-C3B1-70E6-67D7BDDE883F}"/>
              </a:ext>
            </a:extLst>
          </p:cNvPr>
          <p:cNvSpPr>
            <a:spLocks noGrp="1"/>
          </p:cNvSpPr>
          <p:nvPr>
            <p:ph sz="half" idx="1"/>
          </p:nvPr>
        </p:nvSpPr>
        <p:spPr/>
        <p:txBody>
          <a:bodyPr/>
          <a:lstStyle/>
          <a:p>
            <a:endParaRPr lang="en-US"/>
          </a:p>
        </p:txBody>
      </p:sp>
      <p:pic>
        <p:nvPicPr>
          <p:cNvPr id="8" name="Picture 7">
            <a:extLst>
              <a:ext uri="{FF2B5EF4-FFF2-40B4-BE49-F238E27FC236}">
                <a16:creationId xmlns:a16="http://schemas.microsoft.com/office/drawing/2014/main" id="{6AE4EE6C-E1AB-C87C-7866-29B6AE9C3BA2}"/>
              </a:ext>
            </a:extLst>
          </p:cNvPr>
          <p:cNvPicPr>
            <a:picLocks noChangeAspect="1"/>
          </p:cNvPicPr>
          <p:nvPr/>
        </p:nvPicPr>
        <p:blipFill>
          <a:blip r:embed="rId7"/>
          <a:stretch>
            <a:fillRect/>
          </a:stretch>
        </p:blipFill>
        <p:spPr>
          <a:xfrm>
            <a:off x="826444" y="1067950"/>
            <a:ext cx="10879353" cy="5288400"/>
          </a:xfrm>
          <a:prstGeom prst="rect">
            <a:avLst/>
          </a:prstGeom>
        </p:spPr>
      </p:pic>
      <p:pic>
        <p:nvPicPr>
          <p:cNvPr id="9" name="Picture 8">
            <a:extLst>
              <a:ext uri="{FF2B5EF4-FFF2-40B4-BE49-F238E27FC236}">
                <a16:creationId xmlns:a16="http://schemas.microsoft.com/office/drawing/2014/main" id="{8A0F4613-A744-B912-7E13-F30C555DBB77}"/>
              </a:ext>
            </a:extLst>
          </p:cNvPr>
          <p:cNvPicPr>
            <a:picLocks noChangeAspect="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4897129" y="1289141"/>
            <a:ext cx="2973325" cy="2999544"/>
          </a:xfrm>
          <a:prstGeom prst="rect">
            <a:avLst/>
          </a:prstGeom>
        </p:spPr>
      </p:pic>
    </p:spTree>
    <p:extLst>
      <p:ext uri="{BB962C8B-B14F-4D97-AF65-F5344CB8AC3E}">
        <p14:creationId xmlns:p14="http://schemas.microsoft.com/office/powerpoint/2010/main" val="571168202"/>
      </p:ext>
    </p:extLst>
  </p:cSld>
  <p:clrMapOvr>
    <a:masterClrMapping/>
  </p:clrMapOvr>
  <mc:AlternateContent xmlns:mc="http://schemas.openxmlformats.org/markup-compatibility/2006" xmlns:p14="http://schemas.microsoft.com/office/powerpoint/2010/main">
    <mc:Choice Requires="p14">
      <p:transition spd="med">
        <p14:prism/>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circle(in)">
                                      <p:cBhvr>
                                        <p:cTn id="20"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7FB75-917E-9300-5FD9-70BFC909EA8F}"/>
              </a:ext>
            </a:extLst>
          </p:cNvPr>
          <p:cNvSpPr>
            <a:spLocks noGrp="1"/>
          </p:cNvSpPr>
          <p:nvPr>
            <p:ph type="title"/>
          </p:nvPr>
        </p:nvSpPr>
        <p:spPr>
          <a:xfrm>
            <a:off x="0" y="1"/>
            <a:ext cx="12192000" cy="1076631"/>
          </a:xfrm>
        </p:spPr>
        <p:txBody>
          <a:bodyPr/>
          <a:lstStyle/>
          <a:p>
            <a:pPr algn="ctr"/>
            <a:r>
              <a:rPr lang="en-US" dirty="0">
                <a:latin typeface="Times New Roman" panose="02020603050405020304" pitchFamily="18" charset="0"/>
                <a:cs typeface="Times New Roman" panose="02020603050405020304" pitchFamily="18" charset="0"/>
              </a:rPr>
              <a:t>MODE 1-SOLAR PANEL TO EV BATTERY</a:t>
            </a:r>
          </a:p>
        </p:txBody>
      </p:sp>
      <p:graphicFrame>
        <p:nvGraphicFramePr>
          <p:cNvPr id="5" name="Content Placeholder 4">
            <a:extLst>
              <a:ext uri="{FF2B5EF4-FFF2-40B4-BE49-F238E27FC236}">
                <a16:creationId xmlns:a16="http://schemas.microsoft.com/office/drawing/2014/main" id="{ED9BE9AA-36CD-50E7-84DA-34AA8597DAD1}"/>
              </a:ext>
            </a:extLst>
          </p:cNvPr>
          <p:cNvGraphicFramePr>
            <a:graphicFrameLocks noGrp="1"/>
          </p:cNvGraphicFramePr>
          <p:nvPr>
            <p:ph sz="half" idx="2"/>
          </p:nvPr>
        </p:nvGraphicFramePr>
        <p:xfrm>
          <a:off x="5783283" y="1289141"/>
          <a:ext cx="5840901" cy="52477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Slide Number Placeholder 15">
            <a:extLst>
              <a:ext uri="{FF2B5EF4-FFF2-40B4-BE49-F238E27FC236}">
                <a16:creationId xmlns:a16="http://schemas.microsoft.com/office/drawing/2014/main" id="{8FDE5FA2-E3F3-7C1E-6D5B-20C754E0565A}"/>
              </a:ext>
            </a:extLst>
          </p:cNvPr>
          <p:cNvSpPr>
            <a:spLocks noGrp="1"/>
          </p:cNvSpPr>
          <p:nvPr>
            <p:ph type="sldNum" sz="quarter" idx="12"/>
          </p:nvPr>
        </p:nvSpPr>
        <p:spPr/>
        <p:txBody>
          <a:bodyPr/>
          <a:lstStyle/>
          <a:p>
            <a:fld id="{E565F29F-F7B3-4EEA-A89D-0174512572C7}" type="slidenum">
              <a:rPr lang="en-US" smtClean="0"/>
              <a:t>42</a:t>
            </a:fld>
            <a:endParaRPr lang="en-US"/>
          </a:p>
        </p:txBody>
      </p:sp>
      <p:sp>
        <p:nvSpPr>
          <p:cNvPr id="7" name="Content Placeholder 6">
            <a:extLst>
              <a:ext uri="{FF2B5EF4-FFF2-40B4-BE49-F238E27FC236}">
                <a16:creationId xmlns:a16="http://schemas.microsoft.com/office/drawing/2014/main" id="{24636273-5FB1-BAE3-F7E4-71A61EE584B2}"/>
              </a:ext>
            </a:extLst>
          </p:cNvPr>
          <p:cNvSpPr>
            <a:spLocks noGrp="1"/>
          </p:cNvSpPr>
          <p:nvPr>
            <p:ph sz="half" idx="1"/>
          </p:nvPr>
        </p:nvSpPr>
        <p:spPr/>
        <p:txBody>
          <a:bodyPr/>
          <a:lstStyle/>
          <a:p>
            <a:endParaRPr lang="en-US"/>
          </a:p>
        </p:txBody>
      </p:sp>
      <p:pic>
        <p:nvPicPr>
          <p:cNvPr id="8" name="Picture 7">
            <a:extLst>
              <a:ext uri="{FF2B5EF4-FFF2-40B4-BE49-F238E27FC236}">
                <a16:creationId xmlns:a16="http://schemas.microsoft.com/office/drawing/2014/main" id="{B45A2388-7362-1525-103E-6EDC205540A7}"/>
              </a:ext>
            </a:extLst>
          </p:cNvPr>
          <p:cNvPicPr>
            <a:picLocks noChangeAspect="1"/>
          </p:cNvPicPr>
          <p:nvPr/>
        </p:nvPicPr>
        <p:blipFill>
          <a:blip r:embed="rId7"/>
          <a:stretch>
            <a:fillRect/>
          </a:stretch>
        </p:blipFill>
        <p:spPr>
          <a:xfrm>
            <a:off x="656323" y="1104544"/>
            <a:ext cx="10879353" cy="5288400"/>
          </a:xfrm>
          <a:prstGeom prst="rect">
            <a:avLst/>
          </a:prstGeom>
        </p:spPr>
      </p:pic>
      <p:pic>
        <p:nvPicPr>
          <p:cNvPr id="9" name="Picture 8">
            <a:extLst>
              <a:ext uri="{FF2B5EF4-FFF2-40B4-BE49-F238E27FC236}">
                <a16:creationId xmlns:a16="http://schemas.microsoft.com/office/drawing/2014/main" id="{3F253B19-1CD5-B511-F074-59D46B08D7BF}"/>
              </a:ext>
            </a:extLst>
          </p:cNvPr>
          <p:cNvPicPr>
            <a:picLocks noChangeAspect="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6449203" y="1261229"/>
            <a:ext cx="3156308" cy="3184141"/>
          </a:xfrm>
          <a:prstGeom prst="rect">
            <a:avLst/>
          </a:prstGeom>
        </p:spPr>
      </p:pic>
    </p:spTree>
    <p:extLst>
      <p:ext uri="{BB962C8B-B14F-4D97-AF65-F5344CB8AC3E}">
        <p14:creationId xmlns:p14="http://schemas.microsoft.com/office/powerpoint/2010/main" val="2091921936"/>
      </p:ext>
    </p:extLst>
  </p:cSld>
  <p:clrMapOvr>
    <a:masterClrMapping/>
  </p:clrMapOvr>
  <mc:AlternateContent xmlns:mc="http://schemas.openxmlformats.org/markup-compatibility/2006" xmlns:p14="http://schemas.microsoft.com/office/powerpoint/2010/main">
    <mc:Choice Requires="p14">
      <p:transition spd="med">
        <p14:prism/>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circle(in)">
                                      <p:cBhvr>
                                        <p:cTn id="20"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E713D0C-D870-53C9-AC99-8A859BD9FD27}"/>
              </a:ext>
            </a:extLst>
          </p:cNvPr>
          <p:cNvSpPr>
            <a:spLocks noGrp="1"/>
          </p:cNvSpPr>
          <p:nvPr>
            <p:ph type="ctrTitle"/>
          </p:nvPr>
        </p:nvSpPr>
        <p:spPr>
          <a:xfrm>
            <a:off x="0" y="1"/>
            <a:ext cx="12192000" cy="794084"/>
          </a:xfrm>
        </p:spPr>
        <p:txBody>
          <a:bodyPr>
            <a:normAutofit/>
          </a:bodyPr>
          <a:lstStyle/>
          <a:p>
            <a:r>
              <a:rPr lang="en-US" sz="4000" dirty="0">
                <a:latin typeface="Times New Roman" panose="02020603050405020304" pitchFamily="18" charset="0"/>
                <a:cs typeface="Times New Roman" panose="02020603050405020304" pitchFamily="18" charset="0"/>
              </a:rPr>
              <a:t>MODE 1-SOLAR PANEL TO EV BATTERY</a:t>
            </a:r>
            <a:endParaRPr lang="en-US" sz="4000" dirty="0"/>
          </a:p>
        </p:txBody>
      </p:sp>
      <mc:AlternateContent xmlns:mc="http://schemas.openxmlformats.org/markup-compatibility/2006" xmlns:a14="http://schemas.microsoft.com/office/drawing/2010/main">
        <mc:Choice Requires="a14">
          <p:sp>
            <p:nvSpPr>
              <p:cNvPr id="7" name="Subtitle 6">
                <a:extLst>
                  <a:ext uri="{FF2B5EF4-FFF2-40B4-BE49-F238E27FC236}">
                    <a16:creationId xmlns:a16="http://schemas.microsoft.com/office/drawing/2014/main" id="{A0F37D28-A891-4014-3CD7-26B3CE45295E}"/>
                  </a:ext>
                </a:extLst>
              </p:cNvPr>
              <p:cNvSpPr>
                <a:spLocks noGrp="1"/>
              </p:cNvSpPr>
              <p:nvPr>
                <p:ph type="subTitle" idx="1"/>
              </p:nvPr>
            </p:nvSpPr>
            <p:spPr>
              <a:xfrm>
                <a:off x="1524000" y="1335505"/>
                <a:ext cx="9144000" cy="5020845"/>
              </a:xfrm>
            </p:spPr>
            <p:txBody>
              <a:bodyPr>
                <a:normAutofit/>
              </a:bodyPr>
              <a:lstStyle/>
              <a:p>
                <a:pPr algn="l"/>
                <a:r>
                  <a:rPr lang="en-US" dirty="0">
                    <a:latin typeface="Times New Roman" panose="02020603050405020304" pitchFamily="18" charset="0"/>
                    <a:cs typeface="Times New Roman" panose="02020603050405020304" pitchFamily="18" charset="0"/>
                  </a:rPr>
                  <a:t>At PV Array</a:t>
                </a:r>
              </a:p>
              <a:p>
                <a:pPr marL="342900" indent="-342900" algn="l">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Pout solar = 2.864</a:t>
                </a: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i="1" smtClean="0">
                            <a:latin typeface="Cambria Math" panose="02040503050406030204" pitchFamily="18" charset="0"/>
                            <a:ea typeface="Cambria Math" panose="02040503050406030204" pitchFamily="18" charset="0"/>
                            <a:cs typeface="Times New Roman" panose="02020603050405020304" pitchFamily="18" charset="0"/>
                          </a:rPr>
                        </m:ctrlPr>
                      </m:sSupPr>
                      <m:e>
                        <m:r>
                          <a:rPr lang="en-US" b="0" i="1" smtClean="0">
                            <a:latin typeface="Cambria Math" panose="02040503050406030204" pitchFamily="18" charset="0"/>
                            <a:ea typeface="Cambria Math" panose="02040503050406030204" pitchFamily="18" charset="0"/>
                            <a:cs typeface="Times New Roman" panose="02020603050405020304" pitchFamily="18" charset="0"/>
                          </a:rPr>
                          <m:t>10</m:t>
                        </m:r>
                      </m:e>
                      <m:sup>
                        <m:r>
                          <a:rPr lang="en-US" b="0" i="1" smtClean="0">
                            <a:latin typeface="Cambria Math" panose="02040503050406030204" pitchFamily="18" charset="0"/>
                            <a:ea typeface="Cambria Math" panose="02040503050406030204" pitchFamily="18" charset="0"/>
                            <a:cs typeface="Times New Roman" panose="02020603050405020304" pitchFamily="18" charset="0"/>
                          </a:rPr>
                          <m:t>4</m:t>
                        </m:r>
                      </m:sup>
                    </m:sSup>
                  </m:oMath>
                </a14:m>
                <a:r>
                  <a:rPr lang="en-US" dirty="0">
                    <a:latin typeface="Times New Roman" panose="02020603050405020304" pitchFamily="18" charset="0"/>
                    <a:cs typeface="Times New Roman" panose="02020603050405020304" pitchFamily="18" charset="0"/>
                  </a:rPr>
                  <a:t> = 28.6KW</a:t>
                </a:r>
              </a:p>
              <a:p>
                <a:pPr marL="342900" indent="-342900" algn="l">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Pout buck boost converter = 27.9kW</a:t>
                </a:r>
              </a:p>
              <a:p>
                <a:pPr marL="342900" indent="-342900" algn="l">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Pout buck converter           = 27.7kW</a:t>
                </a:r>
              </a:p>
              <a:p>
                <a:pPr marL="342900" indent="-342900" algn="l">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Pout Battery                       = 27 kW</a:t>
                </a:r>
              </a:p>
              <a:p>
                <a:pPr marL="342900" indent="-342900" algn="l">
                  <a:buFont typeface="Arial" panose="020B0604020202020204" pitchFamily="34" charset="0"/>
                  <a:buChar char="•"/>
                </a:pPr>
                <a:r>
                  <a:rPr lang="en-US" dirty="0">
                    <a:solidFill>
                      <a:srgbClr val="202124"/>
                    </a:solidFill>
                    <a:latin typeface="Times New Roman" panose="02020603050405020304" pitchFamily="18" charset="0"/>
                    <a:cs typeface="Times New Roman" panose="02020603050405020304" pitchFamily="18" charset="0"/>
                  </a:rPr>
                  <a:t>   Total Efficiency  = </a:t>
                </a:r>
                <a14:m>
                  <m:oMath xmlns:m="http://schemas.openxmlformats.org/officeDocument/2006/math">
                    <m:f>
                      <m:fPr>
                        <m:ctrlPr>
                          <a:rPr lang="en-US" i="1" dirty="0" smtClean="0">
                            <a:solidFill>
                              <a:srgbClr val="202124"/>
                            </a:solidFill>
                            <a:latin typeface="Cambria Math" panose="02040503050406030204" pitchFamily="18" charset="0"/>
                            <a:cs typeface="Times New Roman" panose="02020603050405020304" pitchFamily="18" charset="0"/>
                          </a:rPr>
                        </m:ctrlPr>
                      </m:fPr>
                      <m:num>
                        <m:r>
                          <a:rPr lang="en-US" i="1" dirty="0">
                            <a:solidFill>
                              <a:srgbClr val="202124"/>
                            </a:solidFill>
                            <a:latin typeface="Cambria Math" panose="02040503050406030204" pitchFamily="18" charset="0"/>
                            <a:cs typeface="Times New Roman" panose="02020603050405020304" pitchFamily="18" charset="0"/>
                          </a:rPr>
                          <m:t>𝑃</m:t>
                        </m:r>
                        <m:r>
                          <a:rPr lang="en-US" b="0" i="1" dirty="0" smtClean="0">
                            <a:solidFill>
                              <a:srgbClr val="202124"/>
                            </a:solidFill>
                            <a:latin typeface="Cambria Math" panose="02040503050406030204" pitchFamily="18" charset="0"/>
                            <a:cs typeface="Times New Roman" panose="02020603050405020304" pitchFamily="18" charset="0"/>
                          </a:rPr>
                          <m:t> </m:t>
                        </m:r>
                        <m:r>
                          <a:rPr lang="en-US" i="1" dirty="0">
                            <a:solidFill>
                              <a:srgbClr val="202124"/>
                            </a:solidFill>
                            <a:latin typeface="Cambria Math" panose="02040503050406030204" pitchFamily="18" charset="0"/>
                            <a:cs typeface="Times New Roman" panose="02020603050405020304" pitchFamily="18" charset="0"/>
                          </a:rPr>
                          <m:t>𝑏𝑎𝑡𝑡𝑒𝑟𝑦</m:t>
                        </m:r>
                      </m:num>
                      <m:den>
                        <m:r>
                          <m:rPr>
                            <m:nor/>
                          </m:rPr>
                          <a:rPr lang="en-US" i="1" dirty="0">
                            <a:solidFill>
                              <a:srgbClr val="202124"/>
                            </a:solidFill>
                            <a:latin typeface="Times New Roman" panose="02020603050405020304" pitchFamily="18" charset="0"/>
                            <a:cs typeface="Times New Roman" panose="02020603050405020304" pitchFamily="18" charset="0"/>
                          </a:rPr>
                          <m:t>P</m:t>
                        </m:r>
                        <m:r>
                          <m:rPr>
                            <m:nor/>
                          </m:rPr>
                          <a:rPr lang="en-US" dirty="0">
                            <a:solidFill>
                              <a:srgbClr val="202124"/>
                            </a:solidFill>
                            <a:latin typeface="Times New Roman" panose="02020603050405020304" pitchFamily="18" charset="0"/>
                            <a:cs typeface="Times New Roman" panose="02020603050405020304" pitchFamily="18" charset="0"/>
                          </a:rPr>
                          <m:t> </m:t>
                        </m:r>
                        <m:r>
                          <m:rPr>
                            <m:nor/>
                          </m:rPr>
                          <a:rPr lang="en-US" i="1" dirty="0">
                            <a:solidFill>
                              <a:srgbClr val="202124"/>
                            </a:solidFill>
                            <a:latin typeface="Times New Roman" panose="02020603050405020304" pitchFamily="18" charset="0"/>
                            <a:cs typeface="Times New Roman" panose="02020603050405020304" pitchFamily="18" charset="0"/>
                          </a:rPr>
                          <m:t>solar</m:t>
                        </m:r>
                      </m:den>
                    </m:f>
                  </m:oMath>
                </a14:m>
                <a:r>
                  <a:rPr lang="en-US" dirty="0">
                    <a:solidFill>
                      <a:srgbClr val="202124"/>
                    </a:solidFill>
                    <a:latin typeface="Times New Roman" panose="02020603050405020304" pitchFamily="18" charset="0"/>
                    <a:cs typeface="Times New Roman" panose="02020603050405020304" pitchFamily="18" charset="0"/>
                  </a:rPr>
                  <a:t> = 94.99%</a:t>
                </a:r>
                <a:r>
                  <a:rPr lang="en-US" b="0" i="0" dirty="0">
                    <a:solidFill>
                      <a:srgbClr val="202124"/>
                    </a:solidFill>
                    <a:effectLst/>
                    <a:latin typeface="Times New Roman" panose="02020603050405020304" pitchFamily="18" charset="0"/>
                    <a:cs typeface="Times New Roman" panose="02020603050405020304" pitchFamily="18" charset="0"/>
                  </a:rPr>
                  <a:t>          </a:t>
                </a:r>
                <a:endParaRPr lang="en-US" dirty="0">
                  <a:solidFill>
                    <a:srgbClr val="202124"/>
                  </a:solidFill>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dirty="0">
                    <a:solidFill>
                      <a:srgbClr val="202124"/>
                    </a:solidFill>
                    <a:latin typeface="Times New Roman" panose="02020603050405020304" pitchFamily="18" charset="0"/>
                    <a:cs typeface="Times New Roman" panose="02020603050405020304" pitchFamily="18" charset="0"/>
                  </a:rPr>
                  <a:t>   Efficiency of buck boost Converter  = </a:t>
                </a:r>
                <a14:m>
                  <m:oMath xmlns:m="http://schemas.openxmlformats.org/officeDocument/2006/math">
                    <m:f>
                      <m:fPr>
                        <m:ctrlPr>
                          <a:rPr lang="en-US" i="1" smtClean="0">
                            <a:solidFill>
                              <a:srgbClr val="202124"/>
                            </a:solidFill>
                            <a:latin typeface="Cambria Math" panose="02040503050406030204" pitchFamily="18" charset="0"/>
                          </a:rPr>
                        </m:ctrlPr>
                      </m:fPr>
                      <m:num>
                        <m:r>
                          <a:rPr lang="en-US" b="0" i="1" smtClean="0">
                            <a:solidFill>
                              <a:srgbClr val="202124"/>
                            </a:solidFill>
                            <a:latin typeface="Cambria Math" panose="02040503050406030204" pitchFamily="18" charset="0"/>
                          </a:rPr>
                          <m:t>27.8</m:t>
                        </m:r>
                      </m:num>
                      <m:den>
                        <m:r>
                          <a:rPr lang="en-US" b="0" i="1" smtClean="0">
                            <a:solidFill>
                              <a:srgbClr val="202124"/>
                            </a:solidFill>
                            <a:latin typeface="Cambria Math" panose="02040503050406030204" pitchFamily="18" charset="0"/>
                          </a:rPr>
                          <m:t>28.6</m:t>
                        </m:r>
                      </m:den>
                    </m:f>
                    <m:r>
                      <a:rPr lang="en-US" i="1" smtClean="0">
                        <a:solidFill>
                          <a:srgbClr val="202124"/>
                        </a:solidFill>
                        <a:latin typeface="Cambria Math" panose="02040503050406030204" pitchFamily="18" charset="0"/>
                        <a:ea typeface="Cambria Math" panose="02040503050406030204" pitchFamily="18" charset="0"/>
                      </a:rPr>
                      <m:t>=</m:t>
                    </m:r>
                    <m:r>
                      <a:rPr lang="en-US" b="0" i="1" smtClean="0">
                        <a:solidFill>
                          <a:srgbClr val="202124"/>
                        </a:solidFill>
                        <a:latin typeface="Cambria Math" panose="02040503050406030204" pitchFamily="18" charset="0"/>
                        <a:ea typeface="Cambria Math" panose="02040503050406030204" pitchFamily="18" charset="0"/>
                      </a:rPr>
                      <m:t>97.5%</m:t>
                    </m:r>
                  </m:oMath>
                </a14:m>
                <a:endParaRPr lang="en-US" b="0" i="0" dirty="0">
                  <a:solidFill>
                    <a:srgbClr val="202124"/>
                  </a:solidFill>
                  <a:effectLst/>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   </a:t>
                </a:r>
                <a:r>
                  <a:rPr lang="en-US" dirty="0">
                    <a:solidFill>
                      <a:srgbClr val="202124"/>
                    </a:solidFill>
                    <a:latin typeface="Times New Roman" panose="02020603050405020304" pitchFamily="18" charset="0"/>
                    <a:cs typeface="Times New Roman" panose="02020603050405020304" pitchFamily="18" charset="0"/>
                  </a:rPr>
                  <a:t>Efficiency of buck Converter = </a:t>
                </a:r>
                <a14:m>
                  <m:oMath xmlns:m="http://schemas.openxmlformats.org/officeDocument/2006/math">
                    <m:f>
                      <m:fPr>
                        <m:ctrlPr>
                          <a:rPr lang="en-US" i="1" smtClean="0">
                            <a:solidFill>
                              <a:srgbClr val="202124"/>
                            </a:solidFill>
                            <a:latin typeface="Cambria Math" panose="02040503050406030204" pitchFamily="18" charset="0"/>
                          </a:rPr>
                        </m:ctrlPr>
                      </m:fPr>
                      <m:num>
                        <m:r>
                          <a:rPr lang="en-US" b="0" i="1" smtClean="0">
                            <a:solidFill>
                              <a:srgbClr val="202124"/>
                            </a:solidFill>
                            <a:latin typeface="Cambria Math" panose="02040503050406030204" pitchFamily="18" charset="0"/>
                          </a:rPr>
                          <m:t>27.7</m:t>
                        </m:r>
                      </m:num>
                      <m:den>
                        <m:r>
                          <a:rPr lang="en-US" b="0" i="1" smtClean="0">
                            <a:solidFill>
                              <a:srgbClr val="202124"/>
                            </a:solidFill>
                            <a:latin typeface="Cambria Math" panose="02040503050406030204" pitchFamily="18" charset="0"/>
                          </a:rPr>
                          <m:t>28.9</m:t>
                        </m:r>
                      </m:den>
                    </m:f>
                  </m:oMath>
                </a14:m>
                <a:r>
                  <a:rPr lang="en-US" dirty="0">
                    <a:solidFill>
                      <a:srgbClr val="202124"/>
                    </a:solidFill>
                    <a:latin typeface="Times New Roman" panose="02020603050405020304" pitchFamily="18" charset="0"/>
                    <a:cs typeface="Times New Roman" panose="02020603050405020304" pitchFamily="18" charset="0"/>
                  </a:rPr>
                  <a:t> =99.2%</a:t>
                </a:r>
              </a:p>
              <a:p>
                <a:endParaRPr lang="en-US" dirty="0"/>
              </a:p>
            </p:txBody>
          </p:sp>
        </mc:Choice>
        <mc:Fallback xmlns="">
          <p:sp>
            <p:nvSpPr>
              <p:cNvPr id="7" name="Subtitle 6">
                <a:extLst>
                  <a:ext uri="{FF2B5EF4-FFF2-40B4-BE49-F238E27FC236}">
                    <a16:creationId xmlns:a16="http://schemas.microsoft.com/office/drawing/2014/main" id="{A0F37D28-A891-4014-3CD7-26B3CE45295E}"/>
                  </a:ext>
                </a:extLst>
              </p:cNvPr>
              <p:cNvSpPr>
                <a:spLocks noGrp="1" noRot="1" noChangeAspect="1" noMove="1" noResize="1" noEditPoints="1" noAdjustHandles="1" noChangeArrowheads="1" noChangeShapeType="1" noTextEdit="1"/>
              </p:cNvSpPr>
              <p:nvPr>
                <p:ph type="subTitle" idx="1"/>
              </p:nvPr>
            </p:nvSpPr>
            <p:spPr>
              <a:xfrm>
                <a:off x="1524000" y="1335505"/>
                <a:ext cx="9144000" cy="5020845"/>
              </a:xfrm>
              <a:blipFill>
                <a:blip r:embed="rId2"/>
                <a:stretch>
                  <a:fillRect l="-1110" t="-1768"/>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37B779F1-902F-6522-8E5E-0277BD8DB8FE}"/>
              </a:ext>
            </a:extLst>
          </p:cNvPr>
          <p:cNvSpPr>
            <a:spLocks noGrp="1"/>
          </p:cNvSpPr>
          <p:nvPr>
            <p:ph type="sldNum" sz="quarter" idx="12"/>
          </p:nvPr>
        </p:nvSpPr>
        <p:spPr/>
        <p:txBody>
          <a:bodyPr/>
          <a:lstStyle/>
          <a:p>
            <a:fld id="{E565F29F-F7B3-4EEA-A89D-0174512572C7}" type="slidenum">
              <a:rPr lang="en-US" smtClean="0"/>
              <a:t>43</a:t>
            </a:fld>
            <a:endParaRPr lang="en-US"/>
          </a:p>
        </p:txBody>
      </p:sp>
    </p:spTree>
    <p:extLst>
      <p:ext uri="{BB962C8B-B14F-4D97-AF65-F5344CB8AC3E}">
        <p14:creationId xmlns:p14="http://schemas.microsoft.com/office/powerpoint/2010/main" val="9847116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wipe(down)">
                                      <p:cBhvr>
                                        <p:cTn id="12" dur="500"/>
                                        <p:tgtEl>
                                          <p:spTgt spid="7">
                                            <p:txEl>
                                              <p:pRg st="0" end="0"/>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wipe(down)">
                                      <p:cBhvr>
                                        <p:cTn id="15" dur="500"/>
                                        <p:tgtEl>
                                          <p:spTgt spid="7">
                                            <p:txEl>
                                              <p:pRg st="1" end="1"/>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7">
                                            <p:txEl>
                                              <p:pRg st="2" end="2"/>
                                            </p:txEl>
                                          </p:spTgt>
                                        </p:tgtEl>
                                        <p:attrNameLst>
                                          <p:attrName>style.visibility</p:attrName>
                                        </p:attrNameLst>
                                      </p:cBhvr>
                                      <p:to>
                                        <p:strVal val="visible"/>
                                      </p:to>
                                    </p:set>
                                    <p:animEffect transition="in" filter="wipe(down)">
                                      <p:cBhvr>
                                        <p:cTn id="18" dur="500"/>
                                        <p:tgtEl>
                                          <p:spTgt spid="7">
                                            <p:txEl>
                                              <p:pRg st="2" end="2"/>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Effect transition="in" filter="wipe(down)">
                                      <p:cBhvr>
                                        <p:cTn id="21" dur="500"/>
                                        <p:tgtEl>
                                          <p:spTgt spid="7">
                                            <p:txEl>
                                              <p:pRg st="3" end="3"/>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7">
                                            <p:txEl>
                                              <p:pRg st="4" end="4"/>
                                            </p:txEl>
                                          </p:spTgt>
                                        </p:tgtEl>
                                        <p:attrNameLst>
                                          <p:attrName>style.visibility</p:attrName>
                                        </p:attrNameLst>
                                      </p:cBhvr>
                                      <p:to>
                                        <p:strVal val="visible"/>
                                      </p:to>
                                    </p:set>
                                    <p:animEffect transition="in" filter="wipe(down)">
                                      <p:cBhvr>
                                        <p:cTn id="24" dur="500"/>
                                        <p:tgtEl>
                                          <p:spTgt spid="7">
                                            <p:txEl>
                                              <p:pRg st="4" end="4"/>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animEffect transition="in" filter="wipe(down)">
                                      <p:cBhvr>
                                        <p:cTn id="27" dur="500"/>
                                        <p:tgtEl>
                                          <p:spTgt spid="7">
                                            <p:txEl>
                                              <p:pRg st="5" end="5"/>
                                            </p:txEl>
                                          </p:spTgt>
                                        </p:tgtEl>
                                      </p:cBhvr>
                                    </p:animEffect>
                                  </p:childTnLst>
                                </p:cTn>
                              </p:par>
                              <p:par>
                                <p:cTn id="28" presetID="22" presetClass="entr" presetSubtype="4" fill="hold" nodeType="withEffect">
                                  <p:stCondLst>
                                    <p:cond delay="0"/>
                                  </p:stCondLst>
                                  <p:childTnLst>
                                    <p:set>
                                      <p:cBhvr>
                                        <p:cTn id="29" dur="1" fill="hold">
                                          <p:stCondLst>
                                            <p:cond delay="0"/>
                                          </p:stCondLst>
                                        </p:cTn>
                                        <p:tgtEl>
                                          <p:spTgt spid="7">
                                            <p:txEl>
                                              <p:pRg st="6" end="6"/>
                                            </p:txEl>
                                          </p:spTgt>
                                        </p:tgtEl>
                                        <p:attrNameLst>
                                          <p:attrName>style.visibility</p:attrName>
                                        </p:attrNameLst>
                                      </p:cBhvr>
                                      <p:to>
                                        <p:strVal val="visible"/>
                                      </p:to>
                                    </p:set>
                                    <p:animEffect transition="in" filter="wipe(down)">
                                      <p:cBhvr>
                                        <p:cTn id="30" dur="500"/>
                                        <p:tgtEl>
                                          <p:spTgt spid="7">
                                            <p:txEl>
                                              <p:pRg st="6" end="6"/>
                                            </p:txEl>
                                          </p:spTgt>
                                        </p:tgtEl>
                                      </p:cBhvr>
                                    </p:animEffect>
                                  </p:childTnLst>
                                </p:cTn>
                              </p:par>
                              <p:par>
                                <p:cTn id="31" presetID="22" presetClass="entr" presetSubtype="4" fill="hold" nodeType="withEffect">
                                  <p:stCondLst>
                                    <p:cond delay="0"/>
                                  </p:stCondLst>
                                  <p:childTnLst>
                                    <p:set>
                                      <p:cBhvr>
                                        <p:cTn id="32" dur="1" fill="hold">
                                          <p:stCondLst>
                                            <p:cond delay="0"/>
                                          </p:stCondLst>
                                        </p:cTn>
                                        <p:tgtEl>
                                          <p:spTgt spid="7">
                                            <p:txEl>
                                              <p:pRg st="7" end="7"/>
                                            </p:txEl>
                                          </p:spTgt>
                                        </p:tgtEl>
                                        <p:attrNameLst>
                                          <p:attrName>style.visibility</p:attrName>
                                        </p:attrNameLst>
                                      </p:cBhvr>
                                      <p:to>
                                        <p:strVal val="visible"/>
                                      </p:to>
                                    </p:set>
                                    <p:animEffect transition="in" filter="wipe(down)">
                                      <p:cBhvr>
                                        <p:cTn id="33" dur="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022D10-2957-5AC0-700E-47F3B7F67C66}"/>
              </a:ext>
            </a:extLst>
          </p:cNvPr>
          <p:cNvSpPr>
            <a:spLocks noGrp="1"/>
          </p:cNvSpPr>
          <p:nvPr>
            <p:ph type="title"/>
          </p:nvPr>
        </p:nvSpPr>
        <p:spPr>
          <a:xfrm>
            <a:off x="0" y="0"/>
            <a:ext cx="12191999" cy="1120878"/>
          </a:xfrm>
        </p:spPr>
        <p:txBody>
          <a:bodyPr>
            <a:normAutofit/>
          </a:bodyPr>
          <a:lstStyle/>
          <a:p>
            <a:pPr algn="ctr"/>
            <a:r>
              <a:rPr lang="en-US" dirty="0">
                <a:latin typeface="Times New Roman" panose="02020603050405020304" pitchFamily="18" charset="0"/>
                <a:cs typeface="Times New Roman" panose="02020603050405020304" pitchFamily="18" charset="0"/>
              </a:rPr>
              <a:t>POWER GRAPHS OF MODE-1</a:t>
            </a:r>
          </a:p>
        </p:txBody>
      </p:sp>
      <p:sp>
        <p:nvSpPr>
          <p:cNvPr id="5" name="Slide Number Placeholder 4">
            <a:extLst>
              <a:ext uri="{FF2B5EF4-FFF2-40B4-BE49-F238E27FC236}">
                <a16:creationId xmlns:a16="http://schemas.microsoft.com/office/drawing/2014/main" id="{F62DE048-E5A4-CD0E-FE6C-29ECA0F425A4}"/>
              </a:ext>
            </a:extLst>
          </p:cNvPr>
          <p:cNvSpPr>
            <a:spLocks noGrp="1"/>
          </p:cNvSpPr>
          <p:nvPr>
            <p:ph type="sldNum" sz="quarter" idx="12"/>
          </p:nvPr>
        </p:nvSpPr>
        <p:spPr/>
        <p:txBody>
          <a:bodyPr/>
          <a:lstStyle/>
          <a:p>
            <a:fld id="{E565F29F-F7B3-4EEA-A89D-0174512572C7}" type="slidenum">
              <a:rPr lang="en-US" smtClean="0"/>
              <a:t>44</a:t>
            </a:fld>
            <a:endParaRPr lang="en-US"/>
          </a:p>
        </p:txBody>
      </p:sp>
      <p:pic>
        <p:nvPicPr>
          <p:cNvPr id="7" name="Picture 6">
            <a:extLst>
              <a:ext uri="{FF2B5EF4-FFF2-40B4-BE49-F238E27FC236}">
                <a16:creationId xmlns:a16="http://schemas.microsoft.com/office/drawing/2014/main" id="{71B6C5C7-48B3-693C-063D-78714B2A0C8B}"/>
              </a:ext>
            </a:extLst>
          </p:cNvPr>
          <p:cNvPicPr>
            <a:picLocks noChangeAspect="1"/>
          </p:cNvPicPr>
          <p:nvPr/>
        </p:nvPicPr>
        <p:blipFill>
          <a:blip r:embed="rId2"/>
          <a:stretch>
            <a:fillRect/>
          </a:stretch>
        </p:blipFill>
        <p:spPr>
          <a:xfrm>
            <a:off x="420329" y="1690688"/>
            <a:ext cx="10515600" cy="5067205"/>
          </a:xfrm>
          <a:prstGeom prst="rect">
            <a:avLst/>
          </a:prstGeom>
        </p:spPr>
      </p:pic>
    </p:spTree>
    <p:extLst>
      <p:ext uri="{BB962C8B-B14F-4D97-AF65-F5344CB8AC3E}">
        <p14:creationId xmlns:p14="http://schemas.microsoft.com/office/powerpoint/2010/main" val="19235702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7FB75-917E-9300-5FD9-70BFC909EA8F}"/>
              </a:ext>
            </a:extLst>
          </p:cNvPr>
          <p:cNvSpPr>
            <a:spLocks noGrp="1"/>
          </p:cNvSpPr>
          <p:nvPr>
            <p:ph type="title"/>
          </p:nvPr>
        </p:nvSpPr>
        <p:spPr>
          <a:xfrm>
            <a:off x="0" y="1"/>
            <a:ext cx="12192000" cy="1076631"/>
          </a:xfrm>
        </p:spPr>
        <p:txBody>
          <a:bodyPr/>
          <a:lstStyle/>
          <a:p>
            <a:pPr algn="ctr"/>
            <a:r>
              <a:rPr lang="en-US" dirty="0">
                <a:latin typeface="Times New Roman" panose="02020603050405020304" pitchFamily="18" charset="0"/>
                <a:cs typeface="Times New Roman" panose="02020603050405020304" pitchFamily="18" charset="0"/>
              </a:rPr>
              <a:t>MODE-2 GRID TO EV BATTERY</a:t>
            </a:r>
          </a:p>
        </p:txBody>
      </p:sp>
      <p:graphicFrame>
        <p:nvGraphicFramePr>
          <p:cNvPr id="5" name="Content Placeholder 4">
            <a:extLst>
              <a:ext uri="{FF2B5EF4-FFF2-40B4-BE49-F238E27FC236}">
                <a16:creationId xmlns:a16="http://schemas.microsoft.com/office/drawing/2014/main" id="{ED9BE9AA-36CD-50E7-84DA-34AA8597DAD1}"/>
              </a:ext>
            </a:extLst>
          </p:cNvPr>
          <p:cNvGraphicFramePr>
            <a:graphicFrameLocks noGrp="1"/>
          </p:cNvGraphicFramePr>
          <p:nvPr>
            <p:ph sz="half" idx="2"/>
          </p:nvPr>
        </p:nvGraphicFramePr>
        <p:xfrm>
          <a:off x="5783283" y="1289141"/>
          <a:ext cx="5840901" cy="52477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Slide Number Placeholder 15">
            <a:extLst>
              <a:ext uri="{FF2B5EF4-FFF2-40B4-BE49-F238E27FC236}">
                <a16:creationId xmlns:a16="http://schemas.microsoft.com/office/drawing/2014/main" id="{8FDE5FA2-E3F3-7C1E-6D5B-20C754E0565A}"/>
              </a:ext>
            </a:extLst>
          </p:cNvPr>
          <p:cNvSpPr>
            <a:spLocks noGrp="1"/>
          </p:cNvSpPr>
          <p:nvPr>
            <p:ph type="sldNum" sz="quarter" idx="12"/>
          </p:nvPr>
        </p:nvSpPr>
        <p:spPr/>
        <p:txBody>
          <a:bodyPr/>
          <a:lstStyle/>
          <a:p>
            <a:fld id="{E565F29F-F7B3-4EEA-A89D-0174512572C7}" type="slidenum">
              <a:rPr lang="en-US" smtClean="0"/>
              <a:t>45</a:t>
            </a:fld>
            <a:endParaRPr lang="en-US"/>
          </a:p>
        </p:txBody>
      </p:sp>
      <p:pic>
        <p:nvPicPr>
          <p:cNvPr id="4" name="Content Placeholder 12">
            <a:extLst>
              <a:ext uri="{FF2B5EF4-FFF2-40B4-BE49-F238E27FC236}">
                <a16:creationId xmlns:a16="http://schemas.microsoft.com/office/drawing/2014/main" id="{7CA1D6B5-2143-3769-8E64-CFCC1971EE30}"/>
              </a:ext>
            </a:extLst>
          </p:cNvPr>
          <p:cNvPicPr>
            <a:picLocks noGrp="1" noChangeAspect="1"/>
          </p:cNvPicPr>
          <p:nvPr>
            <p:ph idx="1"/>
          </p:nvPr>
        </p:nvPicPr>
        <p:blipFill>
          <a:blip r:embed="rId7">
            <a:extLst>
              <a:ext uri="{28A0092B-C50C-407E-A947-70E740481C1C}">
                <a14:useLocalDpi xmlns:a14="http://schemas.microsoft.com/office/drawing/2010/main" val="0"/>
              </a:ext>
            </a:extLst>
          </a:blip>
          <a:stretch>
            <a:fillRect/>
          </a:stretch>
        </p:blipFill>
        <p:spPr>
          <a:xfrm>
            <a:off x="940543" y="1058779"/>
            <a:ext cx="10113801" cy="5385600"/>
          </a:xfrm>
        </p:spPr>
      </p:pic>
    </p:spTree>
    <p:extLst>
      <p:ext uri="{BB962C8B-B14F-4D97-AF65-F5344CB8AC3E}">
        <p14:creationId xmlns:p14="http://schemas.microsoft.com/office/powerpoint/2010/main" val="16668299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D47DF-57D4-83BA-73AF-E73D15E15754}"/>
              </a:ext>
            </a:extLst>
          </p:cNvPr>
          <p:cNvSpPr>
            <a:spLocks noGrp="1"/>
          </p:cNvSpPr>
          <p:nvPr>
            <p:ph type="title"/>
          </p:nvPr>
        </p:nvSpPr>
        <p:spPr>
          <a:xfrm>
            <a:off x="23289" y="17903"/>
            <a:ext cx="12192000" cy="1091379"/>
          </a:xfrm>
        </p:spPr>
        <p:txBody>
          <a:bodyPr/>
          <a:lstStyle/>
          <a:p>
            <a:pPr algn="ctr"/>
            <a:r>
              <a:rPr lang="en-US" dirty="0">
                <a:latin typeface="Times New Roman" panose="02020603050405020304" pitchFamily="18" charset="0"/>
                <a:cs typeface="Times New Roman" panose="02020603050405020304" pitchFamily="18" charset="0"/>
              </a:rPr>
              <a:t>MODE-2 GRID TO EV BATTERY</a:t>
            </a:r>
          </a:p>
        </p:txBody>
      </p:sp>
      <p:graphicFrame>
        <p:nvGraphicFramePr>
          <p:cNvPr id="5" name="Content Placeholder 4">
            <a:extLst>
              <a:ext uri="{FF2B5EF4-FFF2-40B4-BE49-F238E27FC236}">
                <a16:creationId xmlns:a16="http://schemas.microsoft.com/office/drawing/2014/main" id="{6F08B9CC-8915-4EBB-0D76-F8A97B212DF2}"/>
              </a:ext>
            </a:extLst>
          </p:cNvPr>
          <p:cNvGraphicFramePr>
            <a:graphicFrameLocks noGrp="1"/>
          </p:cNvGraphicFramePr>
          <p:nvPr>
            <p:ph sz="half" idx="2"/>
          </p:nvPr>
        </p:nvGraphicFramePr>
        <p:xfrm>
          <a:off x="6666271" y="958645"/>
          <a:ext cx="5392994" cy="57813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Slide Number Placeholder 12">
            <a:extLst>
              <a:ext uri="{FF2B5EF4-FFF2-40B4-BE49-F238E27FC236}">
                <a16:creationId xmlns:a16="http://schemas.microsoft.com/office/drawing/2014/main" id="{DB2A35BA-4D65-E2BB-1A19-2A5A8CEAD704}"/>
              </a:ext>
            </a:extLst>
          </p:cNvPr>
          <p:cNvSpPr>
            <a:spLocks noGrp="1"/>
          </p:cNvSpPr>
          <p:nvPr>
            <p:ph type="sldNum" sz="quarter" idx="12"/>
          </p:nvPr>
        </p:nvSpPr>
        <p:spPr/>
        <p:txBody>
          <a:bodyPr/>
          <a:lstStyle/>
          <a:p>
            <a:fld id="{E565F29F-F7B3-4EEA-A89D-0174512572C7}" type="slidenum">
              <a:rPr lang="en-US" smtClean="0"/>
              <a:t>46</a:t>
            </a:fld>
            <a:endParaRPr lang="en-US"/>
          </a:p>
        </p:txBody>
      </p:sp>
      <p:pic>
        <p:nvPicPr>
          <p:cNvPr id="8" name="Content Placeholder 7" descr="A diagram of a computer component&#10;&#10;Description automatically generated">
            <a:extLst>
              <a:ext uri="{FF2B5EF4-FFF2-40B4-BE49-F238E27FC236}">
                <a16:creationId xmlns:a16="http://schemas.microsoft.com/office/drawing/2014/main" id="{C445555E-03B2-780D-9A36-A2447C292BA1}"/>
              </a:ext>
            </a:extLst>
          </p:cNvPr>
          <p:cNvPicPr>
            <a:picLocks noGrp="1" noChangeAspect="1"/>
          </p:cNvPicPr>
          <p:nvPr>
            <p:ph sz="half" idx="1"/>
          </p:nvPr>
        </p:nvPicPr>
        <p:blipFill>
          <a:blip r:embed="rId7"/>
          <a:stretch>
            <a:fillRect/>
          </a:stretch>
        </p:blipFill>
        <p:spPr>
          <a:xfrm>
            <a:off x="790851" y="1138219"/>
            <a:ext cx="10792325" cy="5218131"/>
          </a:xfrm>
          <a:prstGeom prst="rect">
            <a:avLst/>
          </a:prstGeom>
        </p:spPr>
      </p:pic>
      <p:sp>
        <p:nvSpPr>
          <p:cNvPr id="9" name="Right Arrow 8">
            <a:extLst>
              <a:ext uri="{FF2B5EF4-FFF2-40B4-BE49-F238E27FC236}">
                <a16:creationId xmlns:a16="http://schemas.microsoft.com/office/drawing/2014/main" id="{5C3EE618-B6FC-C4D8-8EC2-0F4BB88AD360}"/>
              </a:ext>
            </a:extLst>
          </p:cNvPr>
          <p:cNvSpPr/>
          <p:nvPr/>
        </p:nvSpPr>
        <p:spPr>
          <a:xfrm>
            <a:off x="2557100" y="4360279"/>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highlight>
                <a:srgbClr val="FFFF00"/>
              </a:highlight>
            </a:endParaRPr>
          </a:p>
        </p:txBody>
      </p:sp>
      <p:sp>
        <p:nvSpPr>
          <p:cNvPr id="10" name="Right Arrow 9">
            <a:extLst>
              <a:ext uri="{FF2B5EF4-FFF2-40B4-BE49-F238E27FC236}">
                <a16:creationId xmlns:a16="http://schemas.microsoft.com/office/drawing/2014/main" id="{1ACF3FF0-6EDF-504E-1C81-D3C60E213628}"/>
              </a:ext>
            </a:extLst>
          </p:cNvPr>
          <p:cNvSpPr/>
          <p:nvPr/>
        </p:nvSpPr>
        <p:spPr>
          <a:xfrm>
            <a:off x="3774294" y="4360279"/>
            <a:ext cx="517357" cy="180474"/>
          </a:xfrm>
          <a:prstGeom prst="rightArrow">
            <a:avLst/>
          </a:prstGeom>
          <a:solidFill>
            <a:schemeClr val="accent2">
              <a:alpha val="66099"/>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E6959A58-A92A-CD53-A92A-97D1D7CC10C6}"/>
              </a:ext>
            </a:extLst>
          </p:cNvPr>
          <p:cNvSpPr/>
          <p:nvPr/>
        </p:nvSpPr>
        <p:spPr>
          <a:xfrm>
            <a:off x="5190398" y="4360279"/>
            <a:ext cx="517357" cy="180474"/>
          </a:xfrm>
          <a:prstGeom prst="rightArrow">
            <a:avLst/>
          </a:prstGeom>
          <a:solidFill>
            <a:schemeClr val="accent2">
              <a:alpha val="80875"/>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18144DE7-1432-6CCA-1082-C9F57248762D}"/>
              </a:ext>
            </a:extLst>
          </p:cNvPr>
          <p:cNvSpPr/>
          <p:nvPr/>
        </p:nvSpPr>
        <p:spPr>
          <a:xfrm rot="16200000">
            <a:off x="6317356" y="3380484"/>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4" name="Right Arrow 13">
            <a:extLst>
              <a:ext uri="{FF2B5EF4-FFF2-40B4-BE49-F238E27FC236}">
                <a16:creationId xmlns:a16="http://schemas.microsoft.com/office/drawing/2014/main" id="{B5CC724D-D161-2FFB-F30D-1CDA8D851D59}"/>
              </a:ext>
            </a:extLst>
          </p:cNvPr>
          <p:cNvSpPr/>
          <p:nvPr/>
        </p:nvSpPr>
        <p:spPr>
          <a:xfrm>
            <a:off x="7120685" y="2074668"/>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a:extLst>
              <a:ext uri="{FF2B5EF4-FFF2-40B4-BE49-F238E27FC236}">
                <a16:creationId xmlns:a16="http://schemas.microsoft.com/office/drawing/2014/main" id="{4B382C0B-9922-C1F7-B653-3C414D23359E}"/>
              </a:ext>
            </a:extLst>
          </p:cNvPr>
          <p:cNvSpPr/>
          <p:nvPr/>
        </p:nvSpPr>
        <p:spPr>
          <a:xfrm>
            <a:off x="8134939" y="2063026"/>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A14CB6D4-8285-40E7-E6D6-F300B8CED996}"/>
              </a:ext>
            </a:extLst>
          </p:cNvPr>
          <p:cNvSpPr/>
          <p:nvPr/>
        </p:nvSpPr>
        <p:spPr>
          <a:xfrm>
            <a:off x="9094459" y="2074668"/>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Bent Up Arrow 17">
            <a:extLst>
              <a:ext uri="{FF2B5EF4-FFF2-40B4-BE49-F238E27FC236}">
                <a16:creationId xmlns:a16="http://schemas.microsoft.com/office/drawing/2014/main" id="{79BEC77F-01D5-EB06-4C5B-2722A4ED5725}"/>
              </a:ext>
            </a:extLst>
          </p:cNvPr>
          <p:cNvSpPr/>
          <p:nvPr/>
        </p:nvSpPr>
        <p:spPr>
          <a:xfrm>
            <a:off x="6309595" y="3997669"/>
            <a:ext cx="349304" cy="510950"/>
          </a:xfrm>
          <a:prstGeom prst="bentUp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ent Up Arrow 18">
            <a:extLst>
              <a:ext uri="{FF2B5EF4-FFF2-40B4-BE49-F238E27FC236}">
                <a16:creationId xmlns:a16="http://schemas.microsoft.com/office/drawing/2014/main" id="{1D01E9FB-2197-77BB-54EA-B80DACC2D9F1}"/>
              </a:ext>
            </a:extLst>
          </p:cNvPr>
          <p:cNvSpPr/>
          <p:nvPr/>
        </p:nvSpPr>
        <p:spPr>
          <a:xfrm rot="16200000" flipV="1">
            <a:off x="6428005" y="2203025"/>
            <a:ext cx="461786" cy="305995"/>
          </a:xfrm>
          <a:prstGeom prst="bentUp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dirty="0"/>
          </a:p>
        </p:txBody>
      </p:sp>
    </p:spTree>
    <p:extLst>
      <p:ext uri="{BB962C8B-B14F-4D97-AF65-F5344CB8AC3E}">
        <p14:creationId xmlns:p14="http://schemas.microsoft.com/office/powerpoint/2010/main" val="203725465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circle(in)">
                                      <p:cBhvr>
                                        <p:cTn id="13" dur="20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circle(in)">
                                      <p:cBhvr>
                                        <p:cTn id="18"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D47DF-57D4-83BA-73AF-E73D15E15754}"/>
              </a:ext>
            </a:extLst>
          </p:cNvPr>
          <p:cNvSpPr>
            <a:spLocks noGrp="1"/>
          </p:cNvSpPr>
          <p:nvPr>
            <p:ph type="title"/>
          </p:nvPr>
        </p:nvSpPr>
        <p:spPr>
          <a:xfrm>
            <a:off x="23289" y="17903"/>
            <a:ext cx="12192000" cy="1091379"/>
          </a:xfrm>
        </p:spPr>
        <p:txBody>
          <a:bodyPr/>
          <a:lstStyle/>
          <a:p>
            <a:pPr algn="ctr"/>
            <a:r>
              <a:rPr lang="en-US" dirty="0">
                <a:latin typeface="Times New Roman" panose="02020603050405020304" pitchFamily="18" charset="0"/>
                <a:cs typeface="Times New Roman" panose="02020603050405020304" pitchFamily="18" charset="0"/>
              </a:rPr>
              <a:t>MODE-2 GRID TO EV BATTERY</a:t>
            </a:r>
          </a:p>
        </p:txBody>
      </p:sp>
      <p:sp>
        <p:nvSpPr>
          <p:cNvPr id="13" name="Slide Number Placeholder 12">
            <a:extLst>
              <a:ext uri="{FF2B5EF4-FFF2-40B4-BE49-F238E27FC236}">
                <a16:creationId xmlns:a16="http://schemas.microsoft.com/office/drawing/2014/main" id="{DB2A35BA-4D65-E2BB-1A19-2A5A8CEAD704}"/>
              </a:ext>
            </a:extLst>
          </p:cNvPr>
          <p:cNvSpPr>
            <a:spLocks noGrp="1"/>
          </p:cNvSpPr>
          <p:nvPr>
            <p:ph type="sldNum" sz="quarter" idx="12"/>
          </p:nvPr>
        </p:nvSpPr>
        <p:spPr/>
        <p:txBody>
          <a:bodyPr/>
          <a:lstStyle/>
          <a:p>
            <a:fld id="{E565F29F-F7B3-4EEA-A89D-0174512572C7}" type="slidenum">
              <a:rPr lang="en-US" smtClean="0"/>
              <a:t>47</a:t>
            </a:fld>
            <a:endParaRPr lang="en-US"/>
          </a:p>
        </p:txBody>
      </p:sp>
      <p:pic>
        <p:nvPicPr>
          <p:cNvPr id="8" name="Content Placeholder 7" descr="A diagram of a computer component&#10;&#10;Description automatically generated">
            <a:extLst>
              <a:ext uri="{FF2B5EF4-FFF2-40B4-BE49-F238E27FC236}">
                <a16:creationId xmlns:a16="http://schemas.microsoft.com/office/drawing/2014/main" id="{C445555E-03B2-780D-9A36-A2447C292BA1}"/>
              </a:ext>
            </a:extLst>
          </p:cNvPr>
          <p:cNvPicPr>
            <a:picLocks noGrp="1" noChangeAspect="1"/>
          </p:cNvPicPr>
          <p:nvPr>
            <p:ph sz="half" idx="1"/>
          </p:nvPr>
        </p:nvPicPr>
        <p:blipFill>
          <a:blip r:embed="rId2"/>
          <a:stretch>
            <a:fillRect/>
          </a:stretch>
        </p:blipFill>
        <p:spPr>
          <a:xfrm>
            <a:off x="699837" y="1138219"/>
            <a:ext cx="10792325" cy="5218131"/>
          </a:xfrm>
          <a:prstGeom prst="rect">
            <a:avLst/>
          </a:prstGeom>
        </p:spPr>
      </p:pic>
      <p:pic>
        <p:nvPicPr>
          <p:cNvPr id="6" name="Picture 5">
            <a:extLst>
              <a:ext uri="{FF2B5EF4-FFF2-40B4-BE49-F238E27FC236}">
                <a16:creationId xmlns:a16="http://schemas.microsoft.com/office/drawing/2014/main" id="{693D53DD-8AAC-BAFA-8EEC-1DBDC9840B1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rot="21008293">
            <a:off x="5161823" y="3887962"/>
            <a:ext cx="2973325" cy="2999544"/>
          </a:xfrm>
          <a:prstGeom prst="rect">
            <a:avLst/>
          </a:prstGeom>
        </p:spPr>
      </p:pic>
    </p:spTree>
    <p:extLst>
      <p:ext uri="{BB962C8B-B14F-4D97-AF65-F5344CB8AC3E}">
        <p14:creationId xmlns:p14="http://schemas.microsoft.com/office/powerpoint/2010/main" val="129192839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circle(in)">
                                      <p:cBhvr>
                                        <p:cTn id="13"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D47DF-57D4-83BA-73AF-E73D15E15754}"/>
              </a:ext>
            </a:extLst>
          </p:cNvPr>
          <p:cNvSpPr>
            <a:spLocks noGrp="1"/>
          </p:cNvSpPr>
          <p:nvPr>
            <p:ph type="title"/>
          </p:nvPr>
        </p:nvSpPr>
        <p:spPr>
          <a:xfrm>
            <a:off x="23289" y="17903"/>
            <a:ext cx="12192000" cy="1091379"/>
          </a:xfrm>
        </p:spPr>
        <p:txBody>
          <a:bodyPr/>
          <a:lstStyle/>
          <a:p>
            <a:pPr algn="ctr"/>
            <a:r>
              <a:rPr lang="en-US" dirty="0">
                <a:latin typeface="Times New Roman" panose="02020603050405020304" pitchFamily="18" charset="0"/>
                <a:cs typeface="Times New Roman" panose="02020603050405020304" pitchFamily="18" charset="0"/>
              </a:rPr>
              <a:t>MODE-2 GRID TO EV BATTERY</a:t>
            </a:r>
          </a:p>
        </p:txBody>
      </p:sp>
      <p:sp>
        <p:nvSpPr>
          <p:cNvPr id="13" name="Slide Number Placeholder 12">
            <a:extLst>
              <a:ext uri="{FF2B5EF4-FFF2-40B4-BE49-F238E27FC236}">
                <a16:creationId xmlns:a16="http://schemas.microsoft.com/office/drawing/2014/main" id="{DB2A35BA-4D65-E2BB-1A19-2A5A8CEAD704}"/>
              </a:ext>
            </a:extLst>
          </p:cNvPr>
          <p:cNvSpPr>
            <a:spLocks noGrp="1"/>
          </p:cNvSpPr>
          <p:nvPr>
            <p:ph type="sldNum" sz="quarter" idx="12"/>
          </p:nvPr>
        </p:nvSpPr>
        <p:spPr/>
        <p:txBody>
          <a:bodyPr/>
          <a:lstStyle/>
          <a:p>
            <a:fld id="{E565F29F-F7B3-4EEA-A89D-0174512572C7}" type="slidenum">
              <a:rPr lang="en-US" smtClean="0"/>
              <a:t>48</a:t>
            </a:fld>
            <a:endParaRPr lang="en-US"/>
          </a:p>
        </p:txBody>
      </p:sp>
      <p:pic>
        <p:nvPicPr>
          <p:cNvPr id="8" name="Content Placeholder 7" descr="A diagram of a computer component&#10;&#10;Description automatically generated">
            <a:extLst>
              <a:ext uri="{FF2B5EF4-FFF2-40B4-BE49-F238E27FC236}">
                <a16:creationId xmlns:a16="http://schemas.microsoft.com/office/drawing/2014/main" id="{C445555E-03B2-780D-9A36-A2447C292BA1}"/>
              </a:ext>
            </a:extLst>
          </p:cNvPr>
          <p:cNvPicPr>
            <a:picLocks noGrp="1" noChangeAspect="1"/>
          </p:cNvPicPr>
          <p:nvPr>
            <p:ph sz="half" idx="1"/>
          </p:nvPr>
        </p:nvPicPr>
        <p:blipFill>
          <a:blip r:embed="rId2"/>
          <a:stretch>
            <a:fillRect/>
          </a:stretch>
        </p:blipFill>
        <p:spPr>
          <a:xfrm>
            <a:off x="699837" y="1138219"/>
            <a:ext cx="10792325" cy="5218131"/>
          </a:xfrm>
          <a:prstGeom prst="rect">
            <a:avLst/>
          </a:prstGeom>
        </p:spPr>
      </p:pic>
      <p:pic>
        <p:nvPicPr>
          <p:cNvPr id="3" name="Picture 2">
            <a:extLst>
              <a:ext uri="{FF2B5EF4-FFF2-40B4-BE49-F238E27FC236}">
                <a16:creationId xmlns:a16="http://schemas.microsoft.com/office/drawing/2014/main" id="{703F29C2-E383-3538-C948-BDB3D3ED489C}"/>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rot="21177119">
            <a:off x="6437172" y="1228984"/>
            <a:ext cx="2973325" cy="2999544"/>
          </a:xfrm>
          <a:prstGeom prst="rect">
            <a:avLst/>
          </a:prstGeom>
        </p:spPr>
      </p:pic>
    </p:spTree>
    <p:extLst>
      <p:ext uri="{BB962C8B-B14F-4D97-AF65-F5344CB8AC3E}">
        <p14:creationId xmlns:p14="http://schemas.microsoft.com/office/powerpoint/2010/main" val="294432705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circle(in)">
                                      <p:cBhvr>
                                        <p:cTn id="13"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D47DF-57D4-83BA-73AF-E73D15E15754}"/>
              </a:ext>
            </a:extLst>
          </p:cNvPr>
          <p:cNvSpPr>
            <a:spLocks noGrp="1"/>
          </p:cNvSpPr>
          <p:nvPr>
            <p:ph type="title"/>
          </p:nvPr>
        </p:nvSpPr>
        <p:spPr>
          <a:xfrm>
            <a:off x="0" y="1"/>
            <a:ext cx="12192000" cy="1091379"/>
          </a:xfrm>
        </p:spPr>
        <p:txBody>
          <a:bodyPr/>
          <a:lstStyle/>
          <a:p>
            <a:pPr algn="ctr"/>
            <a:r>
              <a:rPr lang="en-US" dirty="0">
                <a:latin typeface="Times New Roman" panose="02020603050405020304" pitchFamily="18" charset="0"/>
                <a:cs typeface="Times New Roman" panose="02020603050405020304" pitchFamily="18" charset="0"/>
              </a:rPr>
              <a:t>MODE-2 GRID TO EV BATTERY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02CB3DF-FE65-5940-E409-5121930C555F}"/>
                  </a:ext>
                </a:extLst>
              </p:cNvPr>
              <p:cNvSpPr>
                <a:spLocks noGrp="1"/>
              </p:cNvSpPr>
              <p:nvPr>
                <p:ph sz="half" idx="1"/>
              </p:nvPr>
            </p:nvSpPr>
            <p:spPr>
              <a:xfrm>
                <a:off x="1576137" y="1205486"/>
                <a:ext cx="9914021" cy="4774208"/>
              </a:xfrm>
            </p:spPr>
            <p:txBody>
              <a:bodyPr>
                <a:normAutofit fontScale="92500" lnSpcReduction="10000"/>
              </a:bodyPr>
              <a:lstStyle/>
              <a:p>
                <a:pPr algn="just">
                  <a:lnSpc>
                    <a:spcPct val="120000"/>
                  </a:lnSpc>
                </a:pPr>
                <a:r>
                  <a:rPr lang="en-US" sz="2600" dirty="0">
                    <a:latin typeface="Times New Roman" panose="02020603050405020304" pitchFamily="18" charset="0"/>
                    <a:cs typeface="Times New Roman" panose="02020603050405020304" pitchFamily="18" charset="0"/>
                  </a:rPr>
                  <a:t>Pout of three phase rectifier = 22.9kW</a:t>
                </a:r>
              </a:p>
              <a:p>
                <a:pPr algn="just">
                  <a:lnSpc>
                    <a:spcPct val="120000"/>
                  </a:lnSpc>
                </a:pPr>
                <a:r>
                  <a:rPr lang="en-US" sz="2600" dirty="0">
                    <a:latin typeface="Times New Roman" panose="02020603050405020304" pitchFamily="18" charset="0"/>
                    <a:cs typeface="Times New Roman" panose="02020603050405020304" pitchFamily="18" charset="0"/>
                  </a:rPr>
                  <a:t>Pout of buck converter 1 = 22.68kW</a:t>
                </a:r>
              </a:p>
              <a:p>
                <a:pPr algn="just">
                  <a:lnSpc>
                    <a:spcPct val="120000"/>
                  </a:lnSpc>
                </a:pPr>
                <a:r>
                  <a:rPr lang="en-US" sz="2600" dirty="0">
                    <a:latin typeface="Times New Roman" panose="02020603050405020304" pitchFamily="18" charset="0"/>
                    <a:cs typeface="Times New Roman" panose="02020603050405020304" pitchFamily="18" charset="0"/>
                  </a:rPr>
                  <a:t>Pout of buck converter 2 = 22.4kW</a:t>
                </a:r>
              </a:p>
              <a:p>
                <a:pPr algn="just">
                  <a:lnSpc>
                    <a:spcPct val="120000"/>
                  </a:lnSpc>
                </a:pPr>
                <a:r>
                  <a:rPr lang="en-US" sz="2600" dirty="0">
                    <a:latin typeface="Times New Roman" panose="02020603050405020304" pitchFamily="18" charset="0"/>
                    <a:cs typeface="Times New Roman" panose="02020603050405020304" pitchFamily="18" charset="0"/>
                  </a:rPr>
                  <a:t>Pout of battery                 = 22.3 kW</a:t>
                </a:r>
              </a:p>
              <a:p>
                <a:pPr algn="just">
                  <a:lnSpc>
                    <a:spcPct val="120000"/>
                  </a:lnSpc>
                </a:pPr>
                <a:r>
                  <a:rPr lang="en-US" sz="2600" dirty="0">
                    <a:solidFill>
                      <a:srgbClr val="202124"/>
                    </a:solidFill>
                    <a:latin typeface="Times New Roman" panose="02020603050405020304" pitchFamily="18" charset="0"/>
                    <a:cs typeface="Times New Roman" panose="02020603050405020304" pitchFamily="18" charset="0"/>
                  </a:rPr>
                  <a:t>T</a:t>
                </a:r>
                <a:r>
                  <a:rPr lang="en-US" sz="2600" b="0" i="0" dirty="0">
                    <a:solidFill>
                      <a:srgbClr val="202124"/>
                    </a:solidFill>
                    <a:effectLst/>
                    <a:latin typeface="Times New Roman" panose="02020603050405020304" pitchFamily="18" charset="0"/>
                    <a:cs typeface="Times New Roman" panose="02020603050405020304" pitchFamily="18" charset="0"/>
                  </a:rPr>
                  <a:t>otal Efficiency =</a:t>
                </a:r>
                <a14:m>
                  <m:oMath xmlns:m="http://schemas.openxmlformats.org/officeDocument/2006/math">
                    <m:f>
                      <m:fPr>
                        <m:ctrlPr>
                          <a:rPr lang="en-US" sz="2600" b="0" i="1" smtClean="0">
                            <a:solidFill>
                              <a:srgbClr val="202124"/>
                            </a:solidFill>
                            <a:effectLst/>
                            <a:latin typeface="Cambria Math" panose="02040503050406030204" pitchFamily="18" charset="0"/>
                          </a:rPr>
                        </m:ctrlPr>
                      </m:fPr>
                      <m:num>
                        <m:r>
                          <a:rPr lang="en-US" sz="2600" b="0" i="1" smtClean="0">
                            <a:solidFill>
                              <a:srgbClr val="202124"/>
                            </a:solidFill>
                            <a:effectLst/>
                            <a:latin typeface="Cambria Math" panose="02040503050406030204" pitchFamily="18" charset="0"/>
                          </a:rPr>
                          <m:t>22.3</m:t>
                        </m:r>
                      </m:num>
                      <m:den>
                        <m:r>
                          <a:rPr lang="en-US" sz="2600" b="0" i="1" smtClean="0">
                            <a:solidFill>
                              <a:srgbClr val="202124"/>
                            </a:solidFill>
                            <a:effectLst/>
                            <a:latin typeface="Cambria Math" panose="02040503050406030204" pitchFamily="18" charset="0"/>
                          </a:rPr>
                          <m:t>22.9</m:t>
                        </m:r>
                      </m:den>
                    </m:f>
                  </m:oMath>
                </a14:m>
                <a:r>
                  <a:rPr lang="en-US" sz="2600" b="0" i="0" dirty="0">
                    <a:solidFill>
                      <a:srgbClr val="202124"/>
                    </a:solidFill>
                    <a:effectLst/>
                    <a:latin typeface="Times New Roman" panose="02020603050405020304" pitchFamily="18" charset="0"/>
                    <a:cs typeface="Times New Roman" panose="02020603050405020304" pitchFamily="18" charset="0"/>
                  </a:rPr>
                  <a:t> = 97.3%</a:t>
                </a:r>
                <a:endParaRPr lang="en-US" sz="2600" dirty="0">
                  <a:solidFill>
                    <a:srgbClr val="202124"/>
                  </a:solidFill>
                  <a:latin typeface="Times New Roman" panose="02020603050405020304" pitchFamily="18" charset="0"/>
                  <a:cs typeface="Times New Roman" panose="02020603050405020304" pitchFamily="18" charset="0"/>
                </a:endParaRPr>
              </a:p>
              <a:p>
                <a:pPr algn="just">
                  <a:lnSpc>
                    <a:spcPct val="120000"/>
                  </a:lnSpc>
                </a:pPr>
                <a:r>
                  <a:rPr lang="en-US" sz="2600" dirty="0">
                    <a:solidFill>
                      <a:srgbClr val="202124"/>
                    </a:solidFill>
                    <a:latin typeface="Times New Roman" panose="02020603050405020304" pitchFamily="18" charset="0"/>
                    <a:cs typeface="Times New Roman" panose="02020603050405020304" pitchFamily="18" charset="0"/>
                  </a:rPr>
                  <a:t> Efficiency of buck Converter </a:t>
                </a:r>
                <a:r>
                  <a:rPr lang="en-US" sz="2600" b="0" i="0" dirty="0">
                    <a:solidFill>
                      <a:srgbClr val="202124"/>
                    </a:solidFill>
                    <a:effectLst/>
                    <a:latin typeface="Times New Roman" panose="02020603050405020304" pitchFamily="18" charset="0"/>
                    <a:cs typeface="Times New Roman" panose="02020603050405020304" pitchFamily="18" charset="0"/>
                  </a:rPr>
                  <a:t>1=</a:t>
                </a:r>
                <a14:m>
                  <m:oMath xmlns:m="http://schemas.openxmlformats.org/officeDocument/2006/math">
                    <m:f>
                      <m:fPr>
                        <m:ctrlPr>
                          <a:rPr lang="en-US" sz="2600" b="0" i="1" smtClean="0">
                            <a:solidFill>
                              <a:srgbClr val="202124"/>
                            </a:solidFill>
                            <a:effectLst/>
                            <a:latin typeface="Cambria Math" panose="02040503050406030204" pitchFamily="18" charset="0"/>
                            <a:cs typeface="Times New Roman" panose="02020603050405020304" pitchFamily="18" charset="0"/>
                          </a:rPr>
                        </m:ctrlPr>
                      </m:fPr>
                      <m:num>
                        <m:r>
                          <a:rPr lang="en-US" sz="2600" b="0" i="1" smtClean="0">
                            <a:solidFill>
                              <a:srgbClr val="202124"/>
                            </a:solidFill>
                            <a:effectLst/>
                            <a:latin typeface="Cambria Math" panose="02040503050406030204" pitchFamily="18" charset="0"/>
                            <a:cs typeface="Times New Roman" panose="02020603050405020304" pitchFamily="18" charset="0"/>
                          </a:rPr>
                          <m:t>22.68</m:t>
                        </m:r>
                      </m:num>
                      <m:den>
                        <m:r>
                          <a:rPr lang="en-US" sz="2600" b="0" i="1" smtClean="0">
                            <a:solidFill>
                              <a:srgbClr val="202124"/>
                            </a:solidFill>
                            <a:effectLst/>
                            <a:latin typeface="Cambria Math" panose="02040503050406030204" pitchFamily="18" charset="0"/>
                            <a:cs typeface="Times New Roman" panose="02020603050405020304" pitchFamily="18" charset="0"/>
                          </a:rPr>
                          <m:t>22.9</m:t>
                        </m:r>
                      </m:den>
                    </m:f>
                  </m:oMath>
                </a14:m>
                <a:r>
                  <a:rPr lang="en-US" sz="2600" b="0" i="0" dirty="0">
                    <a:solidFill>
                      <a:srgbClr val="202124"/>
                    </a:solidFill>
                    <a:effectLst/>
                    <a:latin typeface="Times New Roman" panose="02020603050405020304" pitchFamily="18" charset="0"/>
                    <a:cs typeface="Times New Roman" panose="02020603050405020304" pitchFamily="18" charset="0"/>
                  </a:rPr>
                  <a:t> = 99.03%</a:t>
                </a:r>
                <a:r>
                  <a:rPr lang="en-US" sz="2600" dirty="0">
                    <a:solidFill>
                      <a:srgbClr val="202124"/>
                    </a:solidFill>
                    <a:latin typeface="Times New Roman" panose="02020603050405020304" pitchFamily="18" charset="0"/>
                    <a:cs typeface="Times New Roman" panose="02020603050405020304" pitchFamily="18" charset="0"/>
                  </a:rPr>
                  <a:t>                  </a:t>
                </a:r>
              </a:p>
              <a:p>
                <a:pPr algn="just">
                  <a:lnSpc>
                    <a:spcPct val="120000"/>
                  </a:lnSpc>
                </a:pPr>
                <a:r>
                  <a:rPr lang="en-US" sz="2600" dirty="0">
                    <a:solidFill>
                      <a:srgbClr val="202124"/>
                    </a:solidFill>
                    <a:latin typeface="Times New Roman" panose="02020603050405020304" pitchFamily="18" charset="0"/>
                    <a:cs typeface="Times New Roman" panose="02020603050405020304" pitchFamily="18" charset="0"/>
                  </a:rPr>
                  <a:t> Efficiency of buck Converter 2= </a:t>
                </a:r>
                <a14:m>
                  <m:oMath xmlns:m="http://schemas.openxmlformats.org/officeDocument/2006/math">
                    <m:f>
                      <m:fPr>
                        <m:ctrlPr>
                          <a:rPr lang="en-US" sz="2600" i="1" smtClean="0">
                            <a:solidFill>
                              <a:srgbClr val="202124"/>
                            </a:solidFill>
                            <a:latin typeface="Cambria Math" panose="02040503050406030204" pitchFamily="18" charset="0"/>
                            <a:cs typeface="Times New Roman" panose="02020603050405020304" pitchFamily="18" charset="0"/>
                          </a:rPr>
                        </m:ctrlPr>
                      </m:fPr>
                      <m:num>
                        <m:r>
                          <a:rPr lang="en-US" sz="2600" b="0" i="1" smtClean="0">
                            <a:solidFill>
                              <a:srgbClr val="202124"/>
                            </a:solidFill>
                            <a:latin typeface="Cambria Math" panose="02040503050406030204" pitchFamily="18" charset="0"/>
                            <a:cs typeface="Times New Roman" panose="02020603050405020304" pitchFamily="18" charset="0"/>
                          </a:rPr>
                          <m:t>22.4</m:t>
                        </m:r>
                      </m:num>
                      <m:den>
                        <m:r>
                          <a:rPr lang="en-US" sz="2600" b="0" i="1" smtClean="0">
                            <a:solidFill>
                              <a:srgbClr val="202124"/>
                            </a:solidFill>
                            <a:latin typeface="Cambria Math" panose="02040503050406030204" pitchFamily="18" charset="0"/>
                            <a:cs typeface="Times New Roman" panose="02020603050405020304" pitchFamily="18" charset="0"/>
                          </a:rPr>
                          <m:t>22.68</m:t>
                        </m:r>
                      </m:den>
                    </m:f>
                  </m:oMath>
                </a14:m>
                <a:r>
                  <a:rPr lang="en-US" sz="2600" dirty="0">
                    <a:solidFill>
                      <a:srgbClr val="202124"/>
                    </a:solidFill>
                    <a:latin typeface="Times New Roman" panose="02020603050405020304" pitchFamily="18" charset="0"/>
                    <a:cs typeface="Times New Roman" panose="02020603050405020304" pitchFamily="18" charset="0"/>
                  </a:rPr>
                  <a:t> = 98.7%</a:t>
                </a:r>
              </a:p>
              <a:p>
                <a:pPr marL="0" indent="0" algn="just">
                  <a:buNone/>
                </a:pPr>
                <a:r>
                  <a:rPr lang="en-US" dirty="0">
                    <a:solidFill>
                      <a:srgbClr val="202124"/>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p>
            </p:txBody>
          </p:sp>
        </mc:Choice>
        <mc:Fallback xmlns="">
          <p:sp>
            <p:nvSpPr>
              <p:cNvPr id="3" name="Content Placeholder 2">
                <a:extLst>
                  <a:ext uri="{FF2B5EF4-FFF2-40B4-BE49-F238E27FC236}">
                    <a16:creationId xmlns:a16="http://schemas.microsoft.com/office/drawing/2014/main" id="{302CB3DF-FE65-5940-E409-5121930C555F}"/>
                  </a:ext>
                </a:extLst>
              </p:cNvPr>
              <p:cNvSpPr>
                <a:spLocks noGrp="1" noRot="1" noChangeAspect="1" noMove="1" noResize="1" noEditPoints="1" noAdjustHandles="1" noChangeArrowheads="1" noChangeShapeType="1" noTextEdit="1"/>
              </p:cNvSpPr>
              <p:nvPr>
                <p:ph sz="half" idx="1"/>
              </p:nvPr>
            </p:nvSpPr>
            <p:spPr>
              <a:xfrm>
                <a:off x="1576137" y="1205486"/>
                <a:ext cx="9914021" cy="4774208"/>
              </a:xfrm>
              <a:blipFill>
                <a:blip r:embed="rId2"/>
                <a:stretch>
                  <a:fillRect l="-861" t="-766"/>
                </a:stretch>
              </a:blipFill>
            </p:spPr>
            <p:txBody>
              <a:bodyPr/>
              <a:lstStyle/>
              <a:p>
                <a:r>
                  <a:rPr lang="en-IN">
                    <a:noFill/>
                  </a:rPr>
                  <a:t> </a:t>
                </a:r>
              </a:p>
            </p:txBody>
          </p:sp>
        </mc:Fallback>
      </mc:AlternateContent>
      <p:sp>
        <p:nvSpPr>
          <p:cNvPr id="13" name="Slide Number Placeholder 12">
            <a:extLst>
              <a:ext uri="{FF2B5EF4-FFF2-40B4-BE49-F238E27FC236}">
                <a16:creationId xmlns:a16="http://schemas.microsoft.com/office/drawing/2014/main" id="{DB2A35BA-4D65-E2BB-1A19-2A5A8CEAD704}"/>
              </a:ext>
            </a:extLst>
          </p:cNvPr>
          <p:cNvSpPr>
            <a:spLocks noGrp="1"/>
          </p:cNvSpPr>
          <p:nvPr>
            <p:ph type="sldNum" sz="quarter" idx="12"/>
          </p:nvPr>
        </p:nvSpPr>
        <p:spPr/>
        <p:txBody>
          <a:bodyPr/>
          <a:lstStyle/>
          <a:p>
            <a:fld id="{E565F29F-F7B3-4EEA-A89D-0174512572C7}" type="slidenum">
              <a:rPr lang="en-US" smtClean="0"/>
              <a:t>49</a:t>
            </a:fld>
            <a:endParaRPr lang="en-US"/>
          </a:p>
        </p:txBody>
      </p:sp>
    </p:spTree>
    <p:extLst>
      <p:ext uri="{BB962C8B-B14F-4D97-AF65-F5344CB8AC3E}">
        <p14:creationId xmlns:p14="http://schemas.microsoft.com/office/powerpoint/2010/main" val="473442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arn(inVertical)">
                                      <p:cBhvr>
                                        <p:cTn id="13" dur="500"/>
                                        <p:tgtEl>
                                          <p:spTgt spid="3">
                                            <p:txEl>
                                              <p:pRg st="0" end="0"/>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barn(inVertical)">
                                      <p:cBhvr>
                                        <p:cTn id="16" dur="500"/>
                                        <p:tgtEl>
                                          <p:spTgt spid="3">
                                            <p:txEl>
                                              <p:pRg st="1" end="1"/>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barn(inVertical)">
                                      <p:cBhvr>
                                        <p:cTn id="19" dur="500"/>
                                        <p:tgtEl>
                                          <p:spTgt spid="3">
                                            <p:txEl>
                                              <p:pRg st="2" end="2"/>
                                            </p:txEl>
                                          </p:spTgt>
                                        </p:tgtEl>
                                      </p:cBhvr>
                                    </p:animEffect>
                                  </p:childTnLst>
                                </p:cTn>
                              </p:par>
                              <p:par>
                                <p:cTn id="20" presetID="16" presetClass="entr" presetSubtype="21"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barn(inVertical)">
                                      <p:cBhvr>
                                        <p:cTn id="25" dur="500"/>
                                        <p:tgtEl>
                                          <p:spTgt spid="3">
                                            <p:txEl>
                                              <p:pRg st="4" end="4"/>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barn(inVertical)">
                                      <p:cBhvr>
                                        <p:cTn id="28" dur="500"/>
                                        <p:tgtEl>
                                          <p:spTgt spid="3">
                                            <p:txEl>
                                              <p:pRg st="5" end="5"/>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barn(inVertical)">
                                      <p:cBhvr>
                                        <p:cTn id="31" dur="500"/>
                                        <p:tgtEl>
                                          <p:spTgt spid="3">
                                            <p:txEl>
                                              <p:pRg st="6" end="6"/>
                                            </p:txEl>
                                          </p:spTgt>
                                        </p:tgtEl>
                                      </p:cBhvr>
                                    </p:animEffect>
                                  </p:childTnLst>
                                </p:cTn>
                              </p:par>
                              <p:par>
                                <p:cTn id="32" presetID="16" presetClass="entr" presetSubtype="21" fill="hold"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barn(inVertical)">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FF1AA56-AEFA-A4FA-FDE1-17B828449FC8}"/>
              </a:ext>
            </a:extLst>
          </p:cNvPr>
          <p:cNvPicPr>
            <a:picLocks noChangeAspect="1"/>
          </p:cNvPicPr>
          <p:nvPr/>
        </p:nvPicPr>
        <p:blipFill>
          <a:blip r:embed="rId2"/>
          <a:stretch>
            <a:fillRect/>
          </a:stretch>
        </p:blipFill>
        <p:spPr>
          <a:xfrm>
            <a:off x="347240" y="18256"/>
            <a:ext cx="12254346" cy="6821487"/>
          </a:xfrm>
          <a:prstGeom prst="rect">
            <a:avLst/>
          </a:prstGeom>
          <a:solidFill>
            <a:schemeClr val="accent2">
              <a:alpha val="50000"/>
            </a:schemeClr>
          </a:solidFill>
          <a:effectLst>
            <a:outerShdw blurRad="50800" dist="50800" dir="5400000" algn="ctr" rotWithShape="0">
              <a:srgbClr val="000000">
                <a:alpha val="0"/>
              </a:srgbClr>
            </a:outerShdw>
            <a:reflection blurRad="977900" stA="0" endPos="65000" dist="50800" dir="5400000" sy="-100000" algn="bl" rotWithShape="0"/>
          </a:effectLst>
        </p:spPr>
      </p:pic>
      <p:sp>
        <p:nvSpPr>
          <p:cNvPr id="2" name="Title 1">
            <a:extLst>
              <a:ext uri="{FF2B5EF4-FFF2-40B4-BE49-F238E27FC236}">
                <a16:creationId xmlns:a16="http://schemas.microsoft.com/office/drawing/2014/main" id="{085CCF10-E47E-6C84-E9F1-35CA11773D47}"/>
              </a:ext>
            </a:extLst>
          </p:cNvPr>
          <p:cNvSpPr>
            <a:spLocks noGrp="1"/>
          </p:cNvSpPr>
          <p:nvPr>
            <p:ph type="title"/>
          </p:nvPr>
        </p:nvSpPr>
        <p:spPr>
          <a:xfrm>
            <a:off x="-1" y="18256"/>
            <a:ext cx="12601587" cy="1270218"/>
          </a:xfrm>
        </p:spPr>
        <p:txBody>
          <a:bodyPr>
            <a:normAutofit/>
          </a:bodyPr>
          <a:lstStyle/>
          <a:p>
            <a:pPr algn="ctr"/>
            <a:r>
              <a:rPr lang="en-US" dirty="0">
                <a:latin typeface="Times New Roman" panose="02020603050405020304" pitchFamily="18" charset="0"/>
                <a:cs typeface="Times New Roman" panose="02020603050405020304" pitchFamily="18" charset="0"/>
              </a:rPr>
              <a:t>OBJECTIVE</a:t>
            </a:r>
          </a:p>
        </p:txBody>
      </p:sp>
      <p:sp>
        <p:nvSpPr>
          <p:cNvPr id="3" name="Content Placeholder 2">
            <a:extLst>
              <a:ext uri="{FF2B5EF4-FFF2-40B4-BE49-F238E27FC236}">
                <a16:creationId xmlns:a16="http://schemas.microsoft.com/office/drawing/2014/main" id="{7A831B5F-4197-3701-ECDE-C014DFEC0CDA}"/>
              </a:ext>
            </a:extLst>
          </p:cNvPr>
          <p:cNvSpPr>
            <a:spLocks noGrp="1"/>
          </p:cNvSpPr>
          <p:nvPr>
            <p:ph idx="1"/>
          </p:nvPr>
        </p:nvSpPr>
        <p:spPr>
          <a:xfrm>
            <a:off x="609599" y="1842655"/>
            <a:ext cx="11457709" cy="4627417"/>
          </a:xfrm>
          <a:effectLst>
            <a:outerShdw blurRad="50800" dist="50800" dir="5400000" algn="ctr" rotWithShape="0">
              <a:srgbClr val="000000">
                <a:alpha val="1000"/>
              </a:srgbClr>
            </a:outerShdw>
          </a:effectLst>
        </p:spPr>
        <p:txBody>
          <a:bodyPr>
            <a:normAutofit/>
          </a:bodyPr>
          <a:lstStyle/>
          <a:p>
            <a:pPr marL="0" indent="0" algn="just">
              <a:buNone/>
            </a:pPr>
            <a:r>
              <a:rPr lang="en-US" sz="3600" dirty="0">
                <a:latin typeface="Times New Roman" panose="02020603050405020304" pitchFamily="18" charset="0"/>
                <a:cs typeface="Times New Roman" panose="02020603050405020304" pitchFamily="18" charset="0"/>
              </a:rPr>
              <a:t>The objective of this project is to design and  implement an hybrid electric vehicle (EV) charging system that combines solar power and grid connectivity. </a:t>
            </a:r>
          </a:p>
          <a:p>
            <a:pPr marL="0" indent="0">
              <a:buNone/>
            </a:pPr>
            <a:endParaRPr lang="en-US" sz="36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C2620FA-C960-D688-2494-EFDA9FC8633A}"/>
              </a:ext>
            </a:extLst>
          </p:cNvPr>
          <p:cNvSpPr>
            <a:spLocks noGrp="1"/>
          </p:cNvSpPr>
          <p:nvPr>
            <p:ph type="sldNum" sz="quarter" idx="12"/>
          </p:nvPr>
        </p:nvSpPr>
        <p:spPr/>
        <p:txBody>
          <a:bodyPr/>
          <a:lstStyle/>
          <a:p>
            <a:fld id="{E565F29F-F7B3-4EEA-A89D-0174512572C7}" type="slidenum">
              <a:rPr lang="en-US" smtClean="0"/>
              <a:t>5</a:t>
            </a:fld>
            <a:endParaRPr lang="en-US"/>
          </a:p>
        </p:txBody>
      </p:sp>
    </p:spTree>
    <p:extLst>
      <p:ext uri="{BB962C8B-B14F-4D97-AF65-F5344CB8AC3E}">
        <p14:creationId xmlns:p14="http://schemas.microsoft.com/office/powerpoint/2010/main" val="1145493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B14D7EA-EED1-CECD-63E6-A4A41A19D1E0}"/>
              </a:ext>
            </a:extLst>
          </p:cNvPr>
          <p:cNvSpPr>
            <a:spLocks noGrp="1"/>
          </p:cNvSpPr>
          <p:nvPr>
            <p:ph type="title"/>
          </p:nvPr>
        </p:nvSpPr>
        <p:spPr>
          <a:xfrm>
            <a:off x="0" y="55410"/>
            <a:ext cx="12191999" cy="1183456"/>
          </a:xfrm>
        </p:spPr>
        <p:txBody>
          <a:bodyPr/>
          <a:lstStyle/>
          <a:p>
            <a:pPr algn="ctr"/>
            <a:r>
              <a:rPr lang="en-US" dirty="0">
                <a:latin typeface="Times New Roman" panose="02020603050405020304" pitchFamily="18" charset="0"/>
                <a:cs typeface="Times New Roman" panose="02020603050405020304" pitchFamily="18" charset="0"/>
              </a:rPr>
              <a:t>POWER GRAPHS OF MODE-2</a:t>
            </a:r>
            <a:endParaRPr lang="en-US" dirty="0"/>
          </a:p>
        </p:txBody>
      </p:sp>
      <p:sp>
        <p:nvSpPr>
          <p:cNvPr id="5" name="Slide Number Placeholder 4">
            <a:extLst>
              <a:ext uri="{FF2B5EF4-FFF2-40B4-BE49-F238E27FC236}">
                <a16:creationId xmlns:a16="http://schemas.microsoft.com/office/drawing/2014/main" id="{16731FF4-E999-9D63-21D4-74B8A3E57691}"/>
              </a:ext>
            </a:extLst>
          </p:cNvPr>
          <p:cNvSpPr>
            <a:spLocks noGrp="1"/>
          </p:cNvSpPr>
          <p:nvPr>
            <p:ph type="sldNum" sz="quarter" idx="12"/>
          </p:nvPr>
        </p:nvSpPr>
        <p:spPr/>
        <p:txBody>
          <a:bodyPr/>
          <a:lstStyle/>
          <a:p>
            <a:fld id="{E565F29F-F7B3-4EEA-A89D-0174512572C7}" type="slidenum">
              <a:rPr lang="en-US" smtClean="0"/>
              <a:t>50</a:t>
            </a:fld>
            <a:endParaRPr lang="en-US"/>
          </a:p>
        </p:txBody>
      </p:sp>
      <p:pic>
        <p:nvPicPr>
          <p:cNvPr id="8" name="Picture 7">
            <a:extLst>
              <a:ext uri="{FF2B5EF4-FFF2-40B4-BE49-F238E27FC236}">
                <a16:creationId xmlns:a16="http://schemas.microsoft.com/office/drawing/2014/main" id="{696A0828-10F1-620B-9667-3E6EB45A3479}"/>
              </a:ext>
            </a:extLst>
          </p:cNvPr>
          <p:cNvPicPr>
            <a:picLocks noChangeAspect="1"/>
          </p:cNvPicPr>
          <p:nvPr/>
        </p:nvPicPr>
        <p:blipFill>
          <a:blip r:embed="rId2"/>
          <a:stretch>
            <a:fillRect/>
          </a:stretch>
        </p:blipFill>
        <p:spPr>
          <a:xfrm>
            <a:off x="162232" y="1312295"/>
            <a:ext cx="11769213" cy="5058803"/>
          </a:xfrm>
          <a:prstGeom prst="rect">
            <a:avLst/>
          </a:prstGeom>
        </p:spPr>
      </p:pic>
    </p:spTree>
    <p:extLst>
      <p:ext uri="{BB962C8B-B14F-4D97-AF65-F5344CB8AC3E}">
        <p14:creationId xmlns:p14="http://schemas.microsoft.com/office/powerpoint/2010/main" val="8415135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4D51C0A-48FE-5558-F181-E66FC9D6A2B1}"/>
              </a:ext>
            </a:extLst>
          </p:cNvPr>
          <p:cNvSpPr>
            <a:spLocks noGrp="1"/>
          </p:cNvSpPr>
          <p:nvPr>
            <p:ph type="title"/>
          </p:nvPr>
        </p:nvSpPr>
        <p:spPr>
          <a:xfrm>
            <a:off x="0" y="0"/>
            <a:ext cx="12192000" cy="998621"/>
          </a:xfrm>
        </p:spPr>
        <p:txBody>
          <a:bodyPr/>
          <a:lstStyle/>
          <a:p>
            <a:pPr algn="ctr"/>
            <a:r>
              <a:rPr lang="en-US" dirty="0">
                <a:latin typeface="Times New Roman" panose="02020603050405020304" pitchFamily="18" charset="0"/>
                <a:cs typeface="Times New Roman" panose="02020603050405020304" pitchFamily="18" charset="0"/>
              </a:rPr>
              <a:t>SOC, VOLTAGE ANALYSIS OF MODE-2</a:t>
            </a:r>
          </a:p>
        </p:txBody>
      </p:sp>
      <p:sp>
        <p:nvSpPr>
          <p:cNvPr id="5" name="Slide Number Placeholder 4">
            <a:extLst>
              <a:ext uri="{FF2B5EF4-FFF2-40B4-BE49-F238E27FC236}">
                <a16:creationId xmlns:a16="http://schemas.microsoft.com/office/drawing/2014/main" id="{36E4C896-656A-03D6-8256-5866F94F7D0A}"/>
              </a:ext>
            </a:extLst>
          </p:cNvPr>
          <p:cNvSpPr>
            <a:spLocks noGrp="1"/>
          </p:cNvSpPr>
          <p:nvPr>
            <p:ph type="sldNum" sz="quarter" idx="12"/>
          </p:nvPr>
        </p:nvSpPr>
        <p:spPr/>
        <p:txBody>
          <a:bodyPr/>
          <a:lstStyle/>
          <a:p>
            <a:fld id="{E565F29F-F7B3-4EEA-A89D-0174512572C7}" type="slidenum">
              <a:rPr lang="en-US" smtClean="0"/>
              <a:t>51</a:t>
            </a:fld>
            <a:endParaRPr lang="en-US"/>
          </a:p>
        </p:txBody>
      </p:sp>
      <p:pic>
        <p:nvPicPr>
          <p:cNvPr id="8" name="Picture 7">
            <a:extLst>
              <a:ext uri="{FF2B5EF4-FFF2-40B4-BE49-F238E27FC236}">
                <a16:creationId xmlns:a16="http://schemas.microsoft.com/office/drawing/2014/main" id="{6CB94076-2DA3-0154-30F1-851386DE0B0D}"/>
              </a:ext>
            </a:extLst>
          </p:cNvPr>
          <p:cNvPicPr>
            <a:picLocks noChangeAspect="1"/>
          </p:cNvPicPr>
          <p:nvPr/>
        </p:nvPicPr>
        <p:blipFill>
          <a:blip r:embed="rId2"/>
          <a:stretch>
            <a:fillRect/>
          </a:stretch>
        </p:blipFill>
        <p:spPr>
          <a:xfrm>
            <a:off x="582561" y="1126072"/>
            <a:ext cx="10771239" cy="5326602"/>
          </a:xfrm>
          <a:prstGeom prst="rect">
            <a:avLst/>
          </a:prstGeom>
        </p:spPr>
      </p:pic>
    </p:spTree>
    <p:extLst>
      <p:ext uri="{BB962C8B-B14F-4D97-AF65-F5344CB8AC3E}">
        <p14:creationId xmlns:p14="http://schemas.microsoft.com/office/powerpoint/2010/main" val="185130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A0900-384A-4818-AB74-DE0153311042}"/>
              </a:ext>
            </a:extLst>
          </p:cNvPr>
          <p:cNvSpPr>
            <a:spLocks noGrp="1"/>
          </p:cNvSpPr>
          <p:nvPr>
            <p:ph type="title"/>
          </p:nvPr>
        </p:nvSpPr>
        <p:spPr>
          <a:xfrm>
            <a:off x="0" y="0"/>
            <a:ext cx="12191999" cy="1253613"/>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MODE-3 SOLAR PANEL + GRID TO EV BATTERY</a:t>
            </a:r>
            <a:endParaRPr lang="en-US" dirty="0"/>
          </a:p>
        </p:txBody>
      </p:sp>
      <p:sp>
        <p:nvSpPr>
          <p:cNvPr id="3" name="Slide Number Placeholder 2">
            <a:extLst>
              <a:ext uri="{FF2B5EF4-FFF2-40B4-BE49-F238E27FC236}">
                <a16:creationId xmlns:a16="http://schemas.microsoft.com/office/drawing/2014/main" id="{9098FF4F-F319-EECF-1638-86893A9A1FA5}"/>
              </a:ext>
            </a:extLst>
          </p:cNvPr>
          <p:cNvSpPr>
            <a:spLocks noGrp="1"/>
          </p:cNvSpPr>
          <p:nvPr>
            <p:ph type="sldNum" sz="quarter" idx="12"/>
          </p:nvPr>
        </p:nvSpPr>
        <p:spPr/>
        <p:txBody>
          <a:bodyPr/>
          <a:lstStyle/>
          <a:p>
            <a:fld id="{E565F29F-F7B3-4EEA-A89D-0174512572C7}" type="slidenum">
              <a:rPr lang="en-US" smtClean="0"/>
              <a:t>52</a:t>
            </a:fld>
            <a:endParaRPr lang="en-US"/>
          </a:p>
        </p:txBody>
      </p:sp>
      <p:pic>
        <p:nvPicPr>
          <p:cNvPr id="5" name="Content Placeholder 12">
            <a:extLst>
              <a:ext uri="{FF2B5EF4-FFF2-40B4-BE49-F238E27FC236}">
                <a16:creationId xmlns:a16="http://schemas.microsoft.com/office/drawing/2014/main" id="{F7610B1F-2CB0-10BC-056B-9511713E0D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156196"/>
            <a:ext cx="10620085" cy="5297571"/>
          </a:xfrm>
          <a:prstGeom prst="rect">
            <a:avLst/>
          </a:prstGeom>
        </p:spPr>
      </p:pic>
    </p:spTree>
    <p:extLst>
      <p:ext uri="{BB962C8B-B14F-4D97-AF65-F5344CB8AC3E}">
        <p14:creationId xmlns:p14="http://schemas.microsoft.com/office/powerpoint/2010/main" val="90998642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A0900-384A-4818-AB74-DE0153311042}"/>
              </a:ext>
            </a:extLst>
          </p:cNvPr>
          <p:cNvSpPr>
            <a:spLocks noGrp="1"/>
          </p:cNvSpPr>
          <p:nvPr>
            <p:ph type="title"/>
          </p:nvPr>
        </p:nvSpPr>
        <p:spPr>
          <a:xfrm>
            <a:off x="0" y="0"/>
            <a:ext cx="12191999" cy="1253613"/>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MODE-3 SOLAR PANEL + GRID TO EV BATTERY</a:t>
            </a:r>
            <a:endParaRPr lang="en-US" dirty="0"/>
          </a:p>
        </p:txBody>
      </p:sp>
      <p:sp>
        <p:nvSpPr>
          <p:cNvPr id="3" name="Slide Number Placeholder 2">
            <a:extLst>
              <a:ext uri="{FF2B5EF4-FFF2-40B4-BE49-F238E27FC236}">
                <a16:creationId xmlns:a16="http://schemas.microsoft.com/office/drawing/2014/main" id="{9098FF4F-F319-EECF-1638-86893A9A1FA5}"/>
              </a:ext>
            </a:extLst>
          </p:cNvPr>
          <p:cNvSpPr>
            <a:spLocks noGrp="1"/>
          </p:cNvSpPr>
          <p:nvPr>
            <p:ph type="sldNum" sz="quarter" idx="12"/>
          </p:nvPr>
        </p:nvSpPr>
        <p:spPr/>
        <p:txBody>
          <a:bodyPr/>
          <a:lstStyle/>
          <a:p>
            <a:fld id="{E565F29F-F7B3-4EEA-A89D-0174512572C7}" type="slidenum">
              <a:rPr lang="en-US" smtClean="0"/>
              <a:t>53</a:t>
            </a:fld>
            <a:endParaRPr lang="en-US"/>
          </a:p>
        </p:txBody>
      </p:sp>
      <p:pic>
        <p:nvPicPr>
          <p:cNvPr id="4" name="Picture 3">
            <a:extLst>
              <a:ext uri="{FF2B5EF4-FFF2-40B4-BE49-F238E27FC236}">
                <a16:creationId xmlns:a16="http://schemas.microsoft.com/office/drawing/2014/main" id="{6AD4474F-C57A-9367-06A4-66D2EA1791A3}"/>
              </a:ext>
            </a:extLst>
          </p:cNvPr>
          <p:cNvPicPr>
            <a:picLocks noChangeAspect="1"/>
          </p:cNvPicPr>
          <p:nvPr/>
        </p:nvPicPr>
        <p:blipFill>
          <a:blip r:embed="rId2"/>
          <a:stretch>
            <a:fillRect/>
          </a:stretch>
        </p:blipFill>
        <p:spPr>
          <a:xfrm>
            <a:off x="921774" y="1004888"/>
            <a:ext cx="10596716" cy="4848224"/>
          </a:xfrm>
          <a:prstGeom prst="rect">
            <a:avLst/>
          </a:prstGeom>
        </p:spPr>
      </p:pic>
      <p:sp>
        <p:nvSpPr>
          <p:cNvPr id="5" name="Right Arrow 4">
            <a:extLst>
              <a:ext uri="{FF2B5EF4-FFF2-40B4-BE49-F238E27FC236}">
                <a16:creationId xmlns:a16="http://schemas.microsoft.com/office/drawing/2014/main" id="{225648E1-29F5-A7D3-0502-D6CF7707D82B}"/>
              </a:ext>
            </a:extLst>
          </p:cNvPr>
          <p:cNvSpPr/>
          <p:nvPr/>
        </p:nvSpPr>
        <p:spPr>
          <a:xfrm>
            <a:off x="2815778" y="4360279"/>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highlight>
                <a:srgbClr val="FFFF00"/>
              </a:highlight>
            </a:endParaRPr>
          </a:p>
        </p:txBody>
      </p:sp>
      <p:sp>
        <p:nvSpPr>
          <p:cNvPr id="6" name="Right Arrow 5">
            <a:extLst>
              <a:ext uri="{FF2B5EF4-FFF2-40B4-BE49-F238E27FC236}">
                <a16:creationId xmlns:a16="http://schemas.microsoft.com/office/drawing/2014/main" id="{157F0142-D111-9ADC-7C09-F7E414A4EA59}"/>
              </a:ext>
            </a:extLst>
          </p:cNvPr>
          <p:cNvSpPr/>
          <p:nvPr/>
        </p:nvSpPr>
        <p:spPr>
          <a:xfrm>
            <a:off x="4071201" y="4360279"/>
            <a:ext cx="517357" cy="180474"/>
          </a:xfrm>
          <a:prstGeom prst="rightArrow">
            <a:avLst/>
          </a:prstGeom>
          <a:solidFill>
            <a:schemeClr val="accent2">
              <a:alpha val="66099"/>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a:extLst>
              <a:ext uri="{FF2B5EF4-FFF2-40B4-BE49-F238E27FC236}">
                <a16:creationId xmlns:a16="http://schemas.microsoft.com/office/drawing/2014/main" id="{22324525-BE5C-43F6-0507-44553A1991F7}"/>
              </a:ext>
            </a:extLst>
          </p:cNvPr>
          <p:cNvSpPr/>
          <p:nvPr/>
        </p:nvSpPr>
        <p:spPr>
          <a:xfrm>
            <a:off x="5190398" y="4360279"/>
            <a:ext cx="517357" cy="180474"/>
          </a:xfrm>
          <a:prstGeom prst="rightArrow">
            <a:avLst/>
          </a:prstGeom>
          <a:solidFill>
            <a:schemeClr val="accent2">
              <a:alpha val="80875"/>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a:extLst>
              <a:ext uri="{FF2B5EF4-FFF2-40B4-BE49-F238E27FC236}">
                <a16:creationId xmlns:a16="http://schemas.microsoft.com/office/drawing/2014/main" id="{C0E5D6DC-9F87-3DDE-2F0C-25D46FA4F77A}"/>
              </a:ext>
            </a:extLst>
          </p:cNvPr>
          <p:cNvSpPr/>
          <p:nvPr/>
        </p:nvSpPr>
        <p:spPr>
          <a:xfrm rot="16200000">
            <a:off x="6317356" y="3380484"/>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9" name="Right Arrow 8">
            <a:extLst>
              <a:ext uri="{FF2B5EF4-FFF2-40B4-BE49-F238E27FC236}">
                <a16:creationId xmlns:a16="http://schemas.microsoft.com/office/drawing/2014/main" id="{F2150F31-3732-7826-E975-66029BD2306F}"/>
              </a:ext>
            </a:extLst>
          </p:cNvPr>
          <p:cNvSpPr/>
          <p:nvPr/>
        </p:nvSpPr>
        <p:spPr>
          <a:xfrm>
            <a:off x="7120685" y="2074668"/>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a:extLst>
              <a:ext uri="{FF2B5EF4-FFF2-40B4-BE49-F238E27FC236}">
                <a16:creationId xmlns:a16="http://schemas.microsoft.com/office/drawing/2014/main" id="{F48004F4-2BD7-5F8D-33A5-53E4D418D252}"/>
              </a:ext>
            </a:extLst>
          </p:cNvPr>
          <p:cNvSpPr/>
          <p:nvPr/>
        </p:nvSpPr>
        <p:spPr>
          <a:xfrm>
            <a:off x="8134939" y="2063026"/>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1DABE40C-2351-16BE-A7AD-E7BD57CD75FC}"/>
              </a:ext>
            </a:extLst>
          </p:cNvPr>
          <p:cNvSpPr/>
          <p:nvPr/>
        </p:nvSpPr>
        <p:spPr>
          <a:xfrm>
            <a:off x="9094459" y="2074668"/>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Bent Up Arrow 11">
            <a:extLst>
              <a:ext uri="{FF2B5EF4-FFF2-40B4-BE49-F238E27FC236}">
                <a16:creationId xmlns:a16="http://schemas.microsoft.com/office/drawing/2014/main" id="{B8B00D64-EA9F-1210-822F-656B9315AD54}"/>
              </a:ext>
            </a:extLst>
          </p:cNvPr>
          <p:cNvSpPr/>
          <p:nvPr/>
        </p:nvSpPr>
        <p:spPr>
          <a:xfrm>
            <a:off x="6309595" y="3997669"/>
            <a:ext cx="349304" cy="510950"/>
          </a:xfrm>
          <a:prstGeom prst="bentUp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Bent Up Arrow 12">
            <a:extLst>
              <a:ext uri="{FF2B5EF4-FFF2-40B4-BE49-F238E27FC236}">
                <a16:creationId xmlns:a16="http://schemas.microsoft.com/office/drawing/2014/main" id="{B647E5FF-4149-E394-B7B5-173FA4785FE8}"/>
              </a:ext>
            </a:extLst>
          </p:cNvPr>
          <p:cNvSpPr/>
          <p:nvPr/>
        </p:nvSpPr>
        <p:spPr>
          <a:xfrm rot="16200000" flipV="1">
            <a:off x="6413366" y="2155560"/>
            <a:ext cx="523890" cy="338821"/>
          </a:xfrm>
          <a:prstGeom prst="bentUp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4" name="Right Arrow 13">
            <a:extLst>
              <a:ext uri="{FF2B5EF4-FFF2-40B4-BE49-F238E27FC236}">
                <a16:creationId xmlns:a16="http://schemas.microsoft.com/office/drawing/2014/main" id="{3CD52CBF-B756-67D3-0EE7-DA4B057248DF}"/>
              </a:ext>
            </a:extLst>
          </p:cNvPr>
          <p:cNvSpPr/>
          <p:nvPr/>
        </p:nvSpPr>
        <p:spPr>
          <a:xfrm>
            <a:off x="3381027" y="2080294"/>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a:extLst>
              <a:ext uri="{FF2B5EF4-FFF2-40B4-BE49-F238E27FC236}">
                <a16:creationId xmlns:a16="http://schemas.microsoft.com/office/drawing/2014/main" id="{CEC06A14-7442-6376-B59F-62FFFA747F55}"/>
              </a:ext>
            </a:extLst>
          </p:cNvPr>
          <p:cNvSpPr/>
          <p:nvPr/>
        </p:nvSpPr>
        <p:spPr>
          <a:xfrm>
            <a:off x="4363763" y="2074668"/>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DCC6ABF5-CDB3-9518-BB9A-7F79702A2F8E}"/>
              </a:ext>
            </a:extLst>
          </p:cNvPr>
          <p:cNvSpPr/>
          <p:nvPr/>
        </p:nvSpPr>
        <p:spPr>
          <a:xfrm>
            <a:off x="5405589" y="2074668"/>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922522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A0900-384A-4818-AB74-DE0153311042}"/>
              </a:ext>
            </a:extLst>
          </p:cNvPr>
          <p:cNvSpPr>
            <a:spLocks noGrp="1"/>
          </p:cNvSpPr>
          <p:nvPr>
            <p:ph type="title"/>
          </p:nvPr>
        </p:nvSpPr>
        <p:spPr>
          <a:xfrm>
            <a:off x="1" y="-9703"/>
            <a:ext cx="12191999" cy="1253613"/>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MODE-3 SOLAR PANEL + GRID TO EV BATTERY</a:t>
            </a:r>
            <a:endParaRPr lang="en-US" dirty="0"/>
          </a:p>
        </p:txBody>
      </p:sp>
      <p:sp>
        <p:nvSpPr>
          <p:cNvPr id="3" name="Slide Number Placeholder 2">
            <a:extLst>
              <a:ext uri="{FF2B5EF4-FFF2-40B4-BE49-F238E27FC236}">
                <a16:creationId xmlns:a16="http://schemas.microsoft.com/office/drawing/2014/main" id="{9098FF4F-F319-EECF-1638-86893A9A1FA5}"/>
              </a:ext>
            </a:extLst>
          </p:cNvPr>
          <p:cNvSpPr>
            <a:spLocks noGrp="1"/>
          </p:cNvSpPr>
          <p:nvPr>
            <p:ph type="sldNum" sz="quarter" idx="12"/>
          </p:nvPr>
        </p:nvSpPr>
        <p:spPr/>
        <p:txBody>
          <a:bodyPr/>
          <a:lstStyle/>
          <a:p>
            <a:fld id="{E565F29F-F7B3-4EEA-A89D-0174512572C7}" type="slidenum">
              <a:rPr lang="en-US" smtClean="0"/>
              <a:t>54</a:t>
            </a:fld>
            <a:endParaRPr lang="en-US"/>
          </a:p>
        </p:txBody>
      </p:sp>
      <p:pic>
        <p:nvPicPr>
          <p:cNvPr id="17" name="Picture 16">
            <a:extLst>
              <a:ext uri="{FF2B5EF4-FFF2-40B4-BE49-F238E27FC236}">
                <a16:creationId xmlns:a16="http://schemas.microsoft.com/office/drawing/2014/main" id="{BE4E11A5-339D-2A83-A73C-00DFB6596F7A}"/>
              </a:ext>
            </a:extLst>
          </p:cNvPr>
          <p:cNvPicPr>
            <a:picLocks noChangeAspect="1"/>
          </p:cNvPicPr>
          <p:nvPr/>
        </p:nvPicPr>
        <p:blipFill>
          <a:blip r:embed="rId2"/>
          <a:stretch>
            <a:fillRect/>
          </a:stretch>
        </p:blipFill>
        <p:spPr>
          <a:xfrm>
            <a:off x="649705" y="954338"/>
            <a:ext cx="10692063" cy="5604183"/>
          </a:xfrm>
          <a:prstGeom prst="rect">
            <a:avLst/>
          </a:prstGeom>
        </p:spPr>
      </p:pic>
      <p:pic>
        <p:nvPicPr>
          <p:cNvPr id="18" name="Picture 17">
            <a:extLst>
              <a:ext uri="{FF2B5EF4-FFF2-40B4-BE49-F238E27FC236}">
                <a16:creationId xmlns:a16="http://schemas.microsoft.com/office/drawing/2014/main" id="{7AE1D438-F302-EABD-C77E-098096523CD6}"/>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rot="21177119">
            <a:off x="4728688" y="1125420"/>
            <a:ext cx="2973325" cy="2999544"/>
          </a:xfrm>
          <a:prstGeom prst="rect">
            <a:avLst/>
          </a:prstGeom>
        </p:spPr>
      </p:pic>
    </p:spTree>
    <p:extLst>
      <p:ext uri="{BB962C8B-B14F-4D97-AF65-F5344CB8AC3E}">
        <p14:creationId xmlns:p14="http://schemas.microsoft.com/office/powerpoint/2010/main" val="74612212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circle(in)">
                                      <p:cBhvr>
                                        <p:cTn id="7"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A0900-384A-4818-AB74-DE0153311042}"/>
              </a:ext>
            </a:extLst>
          </p:cNvPr>
          <p:cNvSpPr>
            <a:spLocks noGrp="1"/>
          </p:cNvSpPr>
          <p:nvPr>
            <p:ph type="title"/>
          </p:nvPr>
        </p:nvSpPr>
        <p:spPr>
          <a:xfrm>
            <a:off x="0" y="0"/>
            <a:ext cx="12191999" cy="1253613"/>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MODE-3 SOLAR PANEL + GRID TO EV BATTERY</a:t>
            </a:r>
            <a:endParaRPr lang="en-US" dirty="0"/>
          </a:p>
        </p:txBody>
      </p:sp>
      <p:sp>
        <p:nvSpPr>
          <p:cNvPr id="3" name="Slide Number Placeholder 2">
            <a:extLst>
              <a:ext uri="{FF2B5EF4-FFF2-40B4-BE49-F238E27FC236}">
                <a16:creationId xmlns:a16="http://schemas.microsoft.com/office/drawing/2014/main" id="{9098FF4F-F319-EECF-1638-86893A9A1FA5}"/>
              </a:ext>
            </a:extLst>
          </p:cNvPr>
          <p:cNvSpPr>
            <a:spLocks noGrp="1"/>
          </p:cNvSpPr>
          <p:nvPr>
            <p:ph type="sldNum" sz="quarter" idx="12"/>
          </p:nvPr>
        </p:nvSpPr>
        <p:spPr/>
        <p:txBody>
          <a:bodyPr/>
          <a:lstStyle/>
          <a:p>
            <a:fld id="{E565F29F-F7B3-4EEA-A89D-0174512572C7}" type="slidenum">
              <a:rPr lang="en-US" smtClean="0"/>
              <a:t>55</a:t>
            </a:fld>
            <a:endParaRPr lang="en-US"/>
          </a:p>
        </p:txBody>
      </p:sp>
      <p:pic>
        <p:nvPicPr>
          <p:cNvPr id="17" name="Picture 16">
            <a:extLst>
              <a:ext uri="{FF2B5EF4-FFF2-40B4-BE49-F238E27FC236}">
                <a16:creationId xmlns:a16="http://schemas.microsoft.com/office/drawing/2014/main" id="{FFD66BC1-F6EE-0116-67A0-AA91C2C5F84A}"/>
              </a:ext>
            </a:extLst>
          </p:cNvPr>
          <p:cNvPicPr>
            <a:picLocks noChangeAspect="1"/>
          </p:cNvPicPr>
          <p:nvPr/>
        </p:nvPicPr>
        <p:blipFill>
          <a:blip r:embed="rId2"/>
          <a:stretch>
            <a:fillRect/>
          </a:stretch>
        </p:blipFill>
        <p:spPr>
          <a:xfrm>
            <a:off x="649705" y="954338"/>
            <a:ext cx="10692063" cy="5604183"/>
          </a:xfrm>
          <a:prstGeom prst="rect">
            <a:avLst/>
          </a:prstGeom>
        </p:spPr>
      </p:pic>
      <p:pic>
        <p:nvPicPr>
          <p:cNvPr id="18" name="Picture 17">
            <a:extLst>
              <a:ext uri="{FF2B5EF4-FFF2-40B4-BE49-F238E27FC236}">
                <a16:creationId xmlns:a16="http://schemas.microsoft.com/office/drawing/2014/main" id="{055548B8-2053-5273-21AB-5FCF517DA6CC}"/>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rot="21177119">
            <a:off x="5139632" y="4573763"/>
            <a:ext cx="2973325" cy="2999544"/>
          </a:xfrm>
          <a:prstGeom prst="rect">
            <a:avLst/>
          </a:prstGeom>
        </p:spPr>
      </p:pic>
    </p:spTree>
    <p:extLst>
      <p:ext uri="{BB962C8B-B14F-4D97-AF65-F5344CB8AC3E}">
        <p14:creationId xmlns:p14="http://schemas.microsoft.com/office/powerpoint/2010/main" val="1069560502"/>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circle(in)">
                                      <p:cBhvr>
                                        <p:cTn id="7"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A0900-384A-4818-AB74-DE0153311042}"/>
              </a:ext>
            </a:extLst>
          </p:cNvPr>
          <p:cNvSpPr>
            <a:spLocks noGrp="1"/>
          </p:cNvSpPr>
          <p:nvPr>
            <p:ph type="title"/>
          </p:nvPr>
        </p:nvSpPr>
        <p:spPr>
          <a:xfrm>
            <a:off x="1" y="8817"/>
            <a:ext cx="12191999" cy="1253613"/>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MODE-3 SOLAR PANEL + GRID TO EV BATTERY</a:t>
            </a:r>
            <a:endParaRPr lang="en-US" dirty="0"/>
          </a:p>
        </p:txBody>
      </p:sp>
      <p:sp>
        <p:nvSpPr>
          <p:cNvPr id="3" name="Slide Number Placeholder 2">
            <a:extLst>
              <a:ext uri="{FF2B5EF4-FFF2-40B4-BE49-F238E27FC236}">
                <a16:creationId xmlns:a16="http://schemas.microsoft.com/office/drawing/2014/main" id="{9098FF4F-F319-EECF-1638-86893A9A1FA5}"/>
              </a:ext>
            </a:extLst>
          </p:cNvPr>
          <p:cNvSpPr>
            <a:spLocks noGrp="1"/>
          </p:cNvSpPr>
          <p:nvPr>
            <p:ph type="sldNum" sz="quarter" idx="12"/>
          </p:nvPr>
        </p:nvSpPr>
        <p:spPr/>
        <p:txBody>
          <a:bodyPr/>
          <a:lstStyle/>
          <a:p>
            <a:fld id="{E565F29F-F7B3-4EEA-A89D-0174512572C7}" type="slidenum">
              <a:rPr lang="en-US" smtClean="0"/>
              <a:t>56</a:t>
            </a:fld>
            <a:endParaRPr lang="en-US"/>
          </a:p>
        </p:txBody>
      </p:sp>
      <p:pic>
        <p:nvPicPr>
          <p:cNvPr id="17" name="Picture 16">
            <a:extLst>
              <a:ext uri="{FF2B5EF4-FFF2-40B4-BE49-F238E27FC236}">
                <a16:creationId xmlns:a16="http://schemas.microsoft.com/office/drawing/2014/main" id="{2F61FEA8-EFBC-6048-73EF-8841332A4546}"/>
              </a:ext>
            </a:extLst>
          </p:cNvPr>
          <p:cNvPicPr>
            <a:picLocks noChangeAspect="1"/>
          </p:cNvPicPr>
          <p:nvPr/>
        </p:nvPicPr>
        <p:blipFill>
          <a:blip r:embed="rId2"/>
          <a:stretch>
            <a:fillRect/>
          </a:stretch>
        </p:blipFill>
        <p:spPr>
          <a:xfrm>
            <a:off x="649705" y="971590"/>
            <a:ext cx="10692063" cy="5604183"/>
          </a:xfrm>
          <a:prstGeom prst="rect">
            <a:avLst/>
          </a:prstGeom>
        </p:spPr>
      </p:pic>
      <p:pic>
        <p:nvPicPr>
          <p:cNvPr id="18" name="Picture 17">
            <a:extLst>
              <a:ext uri="{FF2B5EF4-FFF2-40B4-BE49-F238E27FC236}">
                <a16:creationId xmlns:a16="http://schemas.microsoft.com/office/drawing/2014/main" id="{DDE07861-677E-F068-AE4B-129E29CEA1D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rot="21177119">
            <a:off x="6437172" y="1228984"/>
            <a:ext cx="2973325" cy="2999544"/>
          </a:xfrm>
          <a:prstGeom prst="rect">
            <a:avLst/>
          </a:prstGeom>
        </p:spPr>
      </p:pic>
    </p:spTree>
    <p:extLst>
      <p:ext uri="{BB962C8B-B14F-4D97-AF65-F5344CB8AC3E}">
        <p14:creationId xmlns:p14="http://schemas.microsoft.com/office/powerpoint/2010/main" val="396285199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circle(in)">
                                      <p:cBhvr>
                                        <p:cTn id="7"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241EE-22C6-4455-EDFC-BF5E55733AF5}"/>
              </a:ext>
            </a:extLst>
          </p:cNvPr>
          <p:cNvSpPr>
            <a:spLocks noGrp="1"/>
          </p:cNvSpPr>
          <p:nvPr>
            <p:ph type="title"/>
          </p:nvPr>
        </p:nvSpPr>
        <p:spPr>
          <a:xfrm>
            <a:off x="0" y="1"/>
            <a:ext cx="12191993" cy="857271"/>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MODE-3 SOLAR PANEL + GRID TO EV BATTERY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793A4C1-4A2E-D9F1-CDCF-16ECDF5FD154}"/>
                  </a:ext>
                </a:extLst>
              </p:cNvPr>
              <p:cNvSpPr>
                <a:spLocks noGrp="1"/>
              </p:cNvSpPr>
              <p:nvPr>
                <p:ph sz="half" idx="1"/>
              </p:nvPr>
            </p:nvSpPr>
            <p:spPr>
              <a:xfrm>
                <a:off x="1421727" y="971434"/>
                <a:ext cx="9348537" cy="5416539"/>
              </a:xfrm>
              <a:ln>
                <a:noFill/>
              </a:ln>
            </p:spPr>
            <p:txBody>
              <a:bodyPr>
                <a:normAutofit/>
              </a:bodyPr>
              <a:lstStyle/>
              <a:p>
                <a:pPr algn="just"/>
                <a:r>
                  <a:rPr lang="en-US" sz="2400" dirty="0">
                    <a:latin typeface="Times New Roman" panose="02020603050405020304" pitchFamily="18" charset="0"/>
                    <a:cs typeface="Times New Roman" panose="02020603050405020304" pitchFamily="18" charset="0"/>
                  </a:rPr>
                  <a:t>Power from solar  panel                         = 28.9kW</a:t>
                </a:r>
              </a:p>
              <a:p>
                <a:pPr algn="just"/>
                <a:r>
                  <a:rPr lang="en-US" sz="2400" dirty="0">
                    <a:latin typeface="Times New Roman" panose="02020603050405020304" pitchFamily="18" charset="0"/>
                    <a:cs typeface="Times New Roman" panose="02020603050405020304" pitchFamily="18" charset="0"/>
                  </a:rPr>
                  <a:t>Power at Buck-Boost converter     = 27.8kW</a:t>
                </a:r>
              </a:p>
              <a:p>
                <a:pPr algn="just"/>
                <a:r>
                  <a:rPr lang="en-US" sz="2400" dirty="0">
                    <a:latin typeface="Times New Roman" panose="02020603050405020304" pitchFamily="18" charset="0"/>
                    <a:cs typeface="Times New Roman" panose="02020603050405020304" pitchFamily="18" charset="0"/>
                  </a:rPr>
                  <a:t>Power at Grid                                 = 4.5 kW</a:t>
                </a:r>
              </a:p>
              <a:p>
                <a:pPr algn="just"/>
                <a:r>
                  <a:rPr lang="en-US" sz="2400" dirty="0">
                    <a:latin typeface="Times New Roman" panose="02020603050405020304" pitchFamily="18" charset="0"/>
                    <a:cs typeface="Times New Roman" panose="02020603050405020304" pitchFamily="18" charset="0"/>
                  </a:rPr>
                  <a:t>Power at three phase rectifier         = 4.3kW</a:t>
                </a:r>
              </a:p>
              <a:p>
                <a:pPr algn="just"/>
                <a:r>
                  <a:rPr lang="en-US" sz="2400" dirty="0">
                    <a:latin typeface="Times New Roman" panose="02020603050405020304" pitchFamily="18" charset="0"/>
                    <a:cs typeface="Times New Roman" panose="02020603050405020304" pitchFamily="18" charset="0"/>
                  </a:rPr>
                  <a:t>Power at buck converter                 = 32.4 kW</a:t>
                </a:r>
              </a:p>
              <a:p>
                <a:pPr algn="just"/>
                <a:r>
                  <a:rPr lang="en-US" sz="2400" dirty="0">
                    <a:latin typeface="Times New Roman" panose="02020603050405020304" pitchFamily="18" charset="0"/>
                    <a:cs typeface="Times New Roman" panose="02020603050405020304" pitchFamily="18" charset="0"/>
                  </a:rPr>
                  <a:t>Power at battery                              = 32kW</a:t>
                </a:r>
              </a:p>
              <a:p>
                <a:pPr algn="just"/>
                <a:r>
                  <a:rPr lang="en-US" sz="2400" dirty="0">
                    <a:solidFill>
                      <a:srgbClr val="202124"/>
                    </a:solidFill>
                    <a:latin typeface="Times New Roman" panose="02020603050405020304" pitchFamily="18" charset="0"/>
                    <a:cs typeface="Times New Roman" panose="02020603050405020304" pitchFamily="18" charset="0"/>
                  </a:rPr>
                  <a:t>Total Efficiency = </a:t>
                </a:r>
                <a14:m>
                  <m:oMath xmlns:m="http://schemas.openxmlformats.org/officeDocument/2006/math">
                    <m:f>
                      <m:fPr>
                        <m:ctrlPr>
                          <a:rPr lang="en-US" sz="2400" i="1" smtClean="0">
                            <a:solidFill>
                              <a:srgbClr val="202124"/>
                            </a:solidFill>
                            <a:latin typeface="Cambria Math" panose="02040503050406030204" pitchFamily="18" charset="0"/>
                            <a:cs typeface="Times New Roman" panose="02020603050405020304" pitchFamily="18" charset="0"/>
                          </a:rPr>
                        </m:ctrlPr>
                      </m:fPr>
                      <m:num>
                        <m:r>
                          <a:rPr lang="en-US" sz="2400" b="0" i="1" smtClean="0">
                            <a:solidFill>
                              <a:srgbClr val="202124"/>
                            </a:solidFill>
                            <a:latin typeface="Cambria Math" panose="02040503050406030204" pitchFamily="18" charset="0"/>
                            <a:cs typeface="Times New Roman" panose="02020603050405020304" pitchFamily="18" charset="0"/>
                          </a:rPr>
                          <m:t>32</m:t>
                        </m:r>
                      </m:num>
                      <m:den>
                        <m:r>
                          <a:rPr lang="en-US" sz="2400" b="0" i="1" smtClean="0">
                            <a:solidFill>
                              <a:srgbClr val="202124"/>
                            </a:solidFill>
                            <a:latin typeface="Cambria Math" panose="02040503050406030204" pitchFamily="18" charset="0"/>
                            <a:cs typeface="Times New Roman" panose="02020603050405020304" pitchFamily="18" charset="0"/>
                          </a:rPr>
                          <m:t>28.</m:t>
                        </m:r>
                        <m:r>
                          <a:rPr lang="en-IN" sz="2400" b="0" i="1" smtClean="0">
                            <a:solidFill>
                              <a:srgbClr val="202124"/>
                            </a:solidFill>
                            <a:latin typeface="Cambria Math" panose="02040503050406030204" pitchFamily="18" charset="0"/>
                            <a:cs typeface="Times New Roman" panose="02020603050405020304" pitchFamily="18" charset="0"/>
                          </a:rPr>
                          <m:t>9</m:t>
                        </m:r>
                        <m:r>
                          <a:rPr lang="en-US" sz="2400" b="0" i="1" smtClean="0">
                            <a:solidFill>
                              <a:srgbClr val="202124"/>
                            </a:solidFill>
                            <a:latin typeface="Cambria Math" panose="02040503050406030204" pitchFamily="18" charset="0"/>
                            <a:cs typeface="Times New Roman" panose="02020603050405020304" pitchFamily="18" charset="0"/>
                          </a:rPr>
                          <m:t>+4.5</m:t>
                        </m:r>
                      </m:den>
                    </m:f>
                  </m:oMath>
                </a14:m>
                <a:r>
                  <a:rPr lang="en-US" sz="2400" dirty="0">
                    <a:solidFill>
                      <a:srgbClr val="202124"/>
                    </a:solidFill>
                    <a:latin typeface="Times New Roman" panose="02020603050405020304" pitchFamily="18" charset="0"/>
                    <a:cs typeface="Times New Roman" panose="02020603050405020304" pitchFamily="18" charset="0"/>
                  </a:rPr>
                  <a:t>     =</a:t>
                </a:r>
                <a14:m>
                  <m:oMath xmlns:m="http://schemas.openxmlformats.org/officeDocument/2006/math">
                    <m:f>
                      <m:fPr>
                        <m:ctrlPr>
                          <a:rPr lang="en-US" sz="2400" i="1" dirty="0" smtClean="0">
                            <a:solidFill>
                              <a:srgbClr val="202124"/>
                            </a:solidFill>
                            <a:latin typeface="Cambria Math" panose="02040503050406030204" pitchFamily="18" charset="0"/>
                            <a:cs typeface="Times New Roman" panose="02020603050405020304" pitchFamily="18" charset="0"/>
                          </a:rPr>
                        </m:ctrlPr>
                      </m:fPr>
                      <m:num>
                        <m:r>
                          <a:rPr lang="en-US" sz="2400" b="0" i="1" dirty="0" smtClean="0">
                            <a:solidFill>
                              <a:srgbClr val="202124"/>
                            </a:solidFill>
                            <a:latin typeface="Cambria Math" panose="02040503050406030204" pitchFamily="18" charset="0"/>
                            <a:cs typeface="Times New Roman" panose="02020603050405020304" pitchFamily="18" charset="0"/>
                          </a:rPr>
                          <m:t>32</m:t>
                        </m:r>
                      </m:num>
                      <m:den>
                        <m:r>
                          <a:rPr lang="en-US" sz="2400" b="0" i="1" dirty="0" smtClean="0">
                            <a:solidFill>
                              <a:srgbClr val="202124"/>
                            </a:solidFill>
                            <a:latin typeface="Cambria Math" panose="02040503050406030204" pitchFamily="18" charset="0"/>
                            <a:cs typeface="Times New Roman" panose="02020603050405020304" pitchFamily="18" charset="0"/>
                          </a:rPr>
                          <m:t>33.2</m:t>
                        </m:r>
                      </m:den>
                    </m:f>
                  </m:oMath>
                </a14:m>
                <a:r>
                  <a:rPr lang="en-US" sz="2400" dirty="0">
                    <a:solidFill>
                      <a:srgbClr val="202124"/>
                    </a:solidFill>
                    <a:latin typeface="Times New Roman" panose="02020603050405020304" pitchFamily="18" charset="0"/>
                    <a:cs typeface="Times New Roman" panose="02020603050405020304" pitchFamily="18" charset="0"/>
                  </a:rPr>
                  <a:t>  = 96.3%</a:t>
                </a:r>
                <a:r>
                  <a:rPr lang="en-US" sz="2400" dirty="0">
                    <a:latin typeface="Times New Roman" panose="02020603050405020304" pitchFamily="18" charset="0"/>
                    <a:cs typeface="Times New Roman" panose="02020603050405020304" pitchFamily="18" charset="0"/>
                  </a:rPr>
                  <a:t>          </a:t>
                </a:r>
              </a:p>
              <a:p>
                <a:pPr algn="just"/>
                <a:r>
                  <a:rPr lang="en-US" sz="2400" dirty="0">
                    <a:solidFill>
                      <a:srgbClr val="202124"/>
                    </a:solidFill>
                    <a:latin typeface="Times New Roman" panose="02020603050405020304" pitchFamily="18" charset="0"/>
                    <a:cs typeface="Times New Roman" panose="02020603050405020304" pitchFamily="18" charset="0"/>
                  </a:rPr>
                  <a:t>Efficiency of buck Converter = </a:t>
                </a:r>
                <a14:m>
                  <m:oMath xmlns:m="http://schemas.openxmlformats.org/officeDocument/2006/math">
                    <m:f>
                      <m:fPr>
                        <m:ctrlPr>
                          <a:rPr lang="en-US" sz="2400" i="1" smtClean="0">
                            <a:solidFill>
                              <a:srgbClr val="202124"/>
                            </a:solidFill>
                            <a:latin typeface="Cambria Math" panose="02040503050406030204" pitchFamily="18" charset="0"/>
                            <a:cs typeface="Times New Roman" panose="02020603050405020304" pitchFamily="18" charset="0"/>
                          </a:rPr>
                        </m:ctrlPr>
                      </m:fPr>
                      <m:num>
                        <m:r>
                          <a:rPr lang="en-US" sz="2400" b="0" i="1" smtClean="0">
                            <a:solidFill>
                              <a:srgbClr val="202124"/>
                            </a:solidFill>
                            <a:latin typeface="Cambria Math" panose="02040503050406030204" pitchFamily="18" charset="0"/>
                            <a:cs typeface="Times New Roman" panose="02020603050405020304" pitchFamily="18" charset="0"/>
                          </a:rPr>
                          <m:t>32.4</m:t>
                        </m:r>
                      </m:num>
                      <m:den>
                        <m:r>
                          <a:rPr lang="en-US" sz="2400" b="0" i="1" smtClean="0">
                            <a:solidFill>
                              <a:srgbClr val="202124"/>
                            </a:solidFill>
                            <a:latin typeface="Cambria Math" panose="02040503050406030204" pitchFamily="18" charset="0"/>
                            <a:cs typeface="Times New Roman" panose="02020603050405020304" pitchFamily="18" charset="0"/>
                          </a:rPr>
                          <m:t>33.2</m:t>
                        </m:r>
                      </m:den>
                    </m:f>
                  </m:oMath>
                </a14:m>
                <a:r>
                  <a:rPr lang="en-US" sz="2400" dirty="0">
                    <a:solidFill>
                      <a:srgbClr val="202124"/>
                    </a:solidFill>
                    <a:latin typeface="Times New Roman" panose="02020603050405020304" pitchFamily="18" charset="0"/>
                    <a:cs typeface="Times New Roman" panose="02020603050405020304" pitchFamily="18" charset="0"/>
                  </a:rPr>
                  <a:t> = 97.59%</a:t>
                </a:r>
                <a:r>
                  <a:rPr lang="en-US" sz="2400" dirty="0">
                    <a:latin typeface="Times New Roman" panose="02020603050405020304" pitchFamily="18" charset="0"/>
                    <a:cs typeface="Times New Roman" panose="02020603050405020304" pitchFamily="18" charset="0"/>
                  </a:rPr>
                  <a:t>               </a:t>
                </a:r>
              </a:p>
              <a:p>
                <a:pPr algn="just"/>
                <a:r>
                  <a:rPr lang="en-US" sz="2400" dirty="0">
                    <a:solidFill>
                      <a:srgbClr val="202124"/>
                    </a:solidFill>
                    <a:latin typeface="Times New Roman" panose="02020603050405020304" pitchFamily="18" charset="0"/>
                    <a:cs typeface="Times New Roman" panose="02020603050405020304" pitchFamily="18" charset="0"/>
                  </a:rPr>
                  <a:t>Efficiency of buck boost Converter =</a:t>
                </a:r>
                <a14:m>
                  <m:oMath xmlns:m="http://schemas.openxmlformats.org/officeDocument/2006/math">
                    <m:f>
                      <m:fPr>
                        <m:ctrlPr>
                          <a:rPr lang="en-US" sz="2400" i="1" smtClean="0">
                            <a:solidFill>
                              <a:srgbClr val="202124"/>
                            </a:solidFill>
                            <a:latin typeface="Cambria Math" panose="02040503050406030204" pitchFamily="18" charset="0"/>
                          </a:rPr>
                        </m:ctrlPr>
                      </m:fPr>
                      <m:num>
                        <m:r>
                          <a:rPr lang="en-US" sz="2400" b="0" i="1" smtClean="0">
                            <a:solidFill>
                              <a:srgbClr val="202124"/>
                            </a:solidFill>
                            <a:latin typeface="Cambria Math" panose="02040503050406030204" pitchFamily="18" charset="0"/>
                          </a:rPr>
                          <m:t>27.8</m:t>
                        </m:r>
                      </m:num>
                      <m:den>
                        <m:r>
                          <a:rPr lang="en-US" sz="2400" b="0" i="1" smtClean="0">
                            <a:solidFill>
                              <a:srgbClr val="202124"/>
                            </a:solidFill>
                            <a:latin typeface="Cambria Math" panose="02040503050406030204" pitchFamily="18" charset="0"/>
                          </a:rPr>
                          <m:t> 28.9</m:t>
                        </m:r>
                      </m:den>
                    </m:f>
                  </m:oMath>
                </a14:m>
                <a:r>
                  <a:rPr lang="en-US" sz="2400" dirty="0">
                    <a:solidFill>
                      <a:srgbClr val="202124"/>
                    </a:solidFill>
                    <a:latin typeface="Times New Roman" panose="02020603050405020304" pitchFamily="18" charset="0"/>
                    <a:cs typeface="Times New Roman" panose="02020603050405020304" pitchFamily="18" charset="0"/>
                  </a:rPr>
                  <a:t>  = 96.86</a:t>
                </a:r>
              </a:p>
              <a:p>
                <a:pPr marL="0" indent="0">
                  <a:buNone/>
                </a:pPr>
                <a:r>
                  <a:rPr lang="en-US" sz="2400" dirty="0">
                    <a:latin typeface="Times New Roman" panose="02020603050405020304" pitchFamily="18" charset="0"/>
                    <a:cs typeface="Times New Roman" panose="02020603050405020304" pitchFamily="18" charset="0"/>
                  </a:rPr>
                  <a:t>                    </a:t>
                </a:r>
              </a:p>
            </p:txBody>
          </p:sp>
        </mc:Choice>
        <mc:Fallback xmlns="">
          <p:sp>
            <p:nvSpPr>
              <p:cNvPr id="3" name="Content Placeholder 2">
                <a:extLst>
                  <a:ext uri="{FF2B5EF4-FFF2-40B4-BE49-F238E27FC236}">
                    <a16:creationId xmlns:a16="http://schemas.microsoft.com/office/drawing/2014/main" id="{4793A4C1-4A2E-D9F1-CDCF-16ECDF5FD154}"/>
                  </a:ext>
                </a:extLst>
              </p:cNvPr>
              <p:cNvSpPr>
                <a:spLocks noGrp="1" noRot="1" noChangeAspect="1" noMove="1" noResize="1" noEditPoints="1" noAdjustHandles="1" noChangeArrowheads="1" noChangeShapeType="1" noTextEdit="1"/>
              </p:cNvSpPr>
              <p:nvPr>
                <p:ph sz="half" idx="1"/>
              </p:nvPr>
            </p:nvSpPr>
            <p:spPr>
              <a:xfrm>
                <a:off x="1421727" y="971434"/>
                <a:ext cx="9348537" cy="5416539"/>
              </a:xfrm>
              <a:blipFill>
                <a:blip r:embed="rId2"/>
                <a:stretch>
                  <a:fillRect l="-847" t="-1575"/>
                </a:stretch>
              </a:blipFill>
              <a:ln>
                <a:noFill/>
              </a:ln>
            </p:spPr>
            <p:txBody>
              <a:bodyPr/>
              <a:lstStyle/>
              <a:p>
                <a:r>
                  <a:rPr lang="en-IN">
                    <a:noFill/>
                  </a:rPr>
                  <a:t> </a:t>
                </a:r>
              </a:p>
            </p:txBody>
          </p:sp>
        </mc:Fallback>
      </mc:AlternateContent>
      <p:sp>
        <p:nvSpPr>
          <p:cNvPr id="76" name="Slide Number Placeholder 75">
            <a:extLst>
              <a:ext uri="{FF2B5EF4-FFF2-40B4-BE49-F238E27FC236}">
                <a16:creationId xmlns:a16="http://schemas.microsoft.com/office/drawing/2014/main" id="{7B124F67-6982-D61C-EB32-EF58168A5318}"/>
              </a:ext>
            </a:extLst>
          </p:cNvPr>
          <p:cNvSpPr>
            <a:spLocks noGrp="1"/>
          </p:cNvSpPr>
          <p:nvPr>
            <p:ph type="sldNum" sz="quarter" idx="12"/>
          </p:nvPr>
        </p:nvSpPr>
        <p:spPr/>
        <p:txBody>
          <a:bodyPr/>
          <a:lstStyle/>
          <a:p>
            <a:fld id="{E565F29F-F7B3-4EEA-A89D-0174512572C7}" type="slidenum">
              <a:rPr lang="en-US" smtClean="0"/>
              <a:t>57</a:t>
            </a:fld>
            <a:endParaRPr lang="en-US"/>
          </a:p>
        </p:txBody>
      </p:sp>
      <p:cxnSp>
        <p:nvCxnSpPr>
          <p:cNvPr id="68" name="Straight Connector 67">
            <a:extLst>
              <a:ext uri="{FF2B5EF4-FFF2-40B4-BE49-F238E27FC236}">
                <a16:creationId xmlns:a16="http://schemas.microsoft.com/office/drawing/2014/main" id="{0735A025-FE6D-8BC4-061D-CB6981664B21}"/>
              </a:ext>
            </a:extLst>
          </p:cNvPr>
          <p:cNvCxnSpPr>
            <a:cxnSpLocks/>
          </p:cNvCxnSpPr>
          <p:nvPr/>
        </p:nvCxnSpPr>
        <p:spPr>
          <a:xfrm flipV="1">
            <a:off x="9805832" y="3670517"/>
            <a:ext cx="3" cy="918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6282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8"/>
                                        </p:tgtEl>
                                        <p:attrNameLst>
                                          <p:attrName>style.visibility</p:attrName>
                                        </p:attrNameLst>
                                      </p:cBhvr>
                                      <p:to>
                                        <p:strVal val="visible"/>
                                      </p:to>
                                    </p:set>
                                    <p:animEffect transition="in" filter="fade">
                                      <p:cBhvr>
                                        <p:cTn id="14" dur="1000"/>
                                        <p:tgtEl>
                                          <p:spTgt spid="68"/>
                                        </p:tgtEl>
                                      </p:cBhvr>
                                    </p:animEffect>
                                    <p:anim calcmode="lin" valueType="num">
                                      <p:cBhvr>
                                        <p:cTn id="15" dur="1000" fill="hold"/>
                                        <p:tgtEl>
                                          <p:spTgt spid="68"/>
                                        </p:tgtEl>
                                        <p:attrNameLst>
                                          <p:attrName>ppt_x</p:attrName>
                                        </p:attrNameLst>
                                      </p:cBhvr>
                                      <p:tavLst>
                                        <p:tav tm="0">
                                          <p:val>
                                            <p:strVal val="#ppt_x"/>
                                          </p:val>
                                        </p:tav>
                                        <p:tav tm="100000">
                                          <p:val>
                                            <p:strVal val="#ppt_x"/>
                                          </p:val>
                                        </p:tav>
                                      </p:tavLst>
                                    </p:anim>
                                    <p:anim calcmode="lin" valueType="num">
                                      <p:cBhvr>
                                        <p:cTn id="16"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Effect transition="in" filter="wipe(down)">
                                      <p:cBhvr>
                                        <p:cTn id="21" dur="500"/>
                                        <p:tgtEl>
                                          <p:spTgt spid="3">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3">
                                            <p:txEl>
                                              <p:pRg st="1" end="1"/>
                                            </p:txEl>
                                          </p:spTgt>
                                        </p:tgtEl>
                                        <p:attrNameLst>
                                          <p:attrName>style.visibility</p:attrName>
                                        </p:attrNameLst>
                                      </p:cBhvr>
                                      <p:to>
                                        <p:strVal val="visible"/>
                                      </p:to>
                                    </p:set>
                                    <p:animEffect transition="in" filter="wipe(down)">
                                      <p:cBhvr>
                                        <p:cTn id="26" dur="500"/>
                                        <p:tgtEl>
                                          <p:spTgt spid="3">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wipe(down)">
                                      <p:cBhvr>
                                        <p:cTn id="31" dur="500"/>
                                        <p:tgtEl>
                                          <p:spTgt spid="3">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3">
                                            <p:txEl>
                                              <p:pRg st="3" end="3"/>
                                            </p:txEl>
                                          </p:spTgt>
                                        </p:tgtEl>
                                        <p:attrNameLst>
                                          <p:attrName>style.visibility</p:attrName>
                                        </p:attrNameLst>
                                      </p:cBhvr>
                                      <p:to>
                                        <p:strVal val="visible"/>
                                      </p:to>
                                    </p:set>
                                    <p:animEffect transition="in" filter="wipe(down)">
                                      <p:cBhvr>
                                        <p:cTn id="36" dur="500"/>
                                        <p:tgtEl>
                                          <p:spTgt spid="3">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wipe(down)">
                                      <p:cBhvr>
                                        <p:cTn id="41" dur="500"/>
                                        <p:tgtEl>
                                          <p:spTgt spid="3">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3">
                                            <p:txEl>
                                              <p:pRg st="5" end="5"/>
                                            </p:txEl>
                                          </p:spTgt>
                                        </p:tgtEl>
                                        <p:attrNameLst>
                                          <p:attrName>style.visibility</p:attrName>
                                        </p:attrNameLst>
                                      </p:cBhvr>
                                      <p:to>
                                        <p:strVal val="visible"/>
                                      </p:to>
                                    </p:set>
                                    <p:animEffect transition="in" filter="wipe(down)">
                                      <p:cBhvr>
                                        <p:cTn id="46" dur="500"/>
                                        <p:tgtEl>
                                          <p:spTgt spid="3">
                                            <p:txEl>
                                              <p:pRg st="5" end="5"/>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nodeType="clickEffect">
                                  <p:stCondLst>
                                    <p:cond delay="0"/>
                                  </p:stCondLst>
                                  <p:childTnLst>
                                    <p:set>
                                      <p:cBhvr>
                                        <p:cTn id="50" dur="1" fill="hold">
                                          <p:stCondLst>
                                            <p:cond delay="0"/>
                                          </p:stCondLst>
                                        </p:cTn>
                                        <p:tgtEl>
                                          <p:spTgt spid="3">
                                            <p:txEl>
                                              <p:pRg st="6" end="6"/>
                                            </p:txEl>
                                          </p:spTgt>
                                        </p:tgtEl>
                                        <p:attrNameLst>
                                          <p:attrName>style.visibility</p:attrName>
                                        </p:attrNameLst>
                                      </p:cBhvr>
                                      <p:to>
                                        <p:strVal val="visible"/>
                                      </p:to>
                                    </p:set>
                                    <p:animEffect transition="in" filter="wipe(down)">
                                      <p:cBhvr>
                                        <p:cTn id="51" dur="500"/>
                                        <p:tgtEl>
                                          <p:spTgt spid="3">
                                            <p:txEl>
                                              <p:pRg st="6" end="6"/>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wipe(down)">
                                      <p:cBhvr>
                                        <p:cTn id="56" dur="500"/>
                                        <p:tgtEl>
                                          <p:spTgt spid="3">
                                            <p:txEl>
                                              <p:pRg st="7" end="7"/>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animEffect transition="in" filter="wipe(down)">
                                      <p:cBhvr>
                                        <p:cTn id="61" dur="500"/>
                                        <p:tgtEl>
                                          <p:spTgt spid="3">
                                            <p:txEl>
                                              <p:pRg st="8" end="8"/>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4" fill="hold" nodeType="clickEffect">
                                  <p:stCondLst>
                                    <p:cond delay="0"/>
                                  </p:stCondLst>
                                  <p:childTnLst>
                                    <p:set>
                                      <p:cBhvr>
                                        <p:cTn id="65" dur="1" fill="hold">
                                          <p:stCondLst>
                                            <p:cond delay="0"/>
                                          </p:stCondLst>
                                        </p:cTn>
                                        <p:tgtEl>
                                          <p:spTgt spid="3">
                                            <p:txEl>
                                              <p:pRg st="9" end="9"/>
                                            </p:txEl>
                                          </p:spTgt>
                                        </p:tgtEl>
                                        <p:attrNameLst>
                                          <p:attrName>style.visibility</p:attrName>
                                        </p:attrNameLst>
                                      </p:cBhvr>
                                      <p:to>
                                        <p:strVal val="visible"/>
                                      </p:to>
                                    </p:set>
                                    <p:animEffect transition="in" filter="wipe(down)">
                                      <p:cBhvr>
                                        <p:cTn id="6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9F9450E-33ED-EF2E-AE6F-6D95B85BCB4A}"/>
              </a:ext>
            </a:extLst>
          </p:cNvPr>
          <p:cNvSpPr>
            <a:spLocks noGrp="1"/>
          </p:cNvSpPr>
          <p:nvPr>
            <p:ph type="title"/>
          </p:nvPr>
        </p:nvSpPr>
        <p:spPr>
          <a:xfrm>
            <a:off x="0" y="1"/>
            <a:ext cx="12192000" cy="1301861"/>
          </a:xfrm>
        </p:spPr>
        <p:txBody>
          <a:bodyPr/>
          <a:lstStyle/>
          <a:p>
            <a:pPr algn="ctr"/>
            <a:r>
              <a:rPr lang="en-US" dirty="0">
                <a:latin typeface="Times New Roman" panose="02020603050405020304" pitchFamily="18" charset="0"/>
                <a:cs typeface="Times New Roman" panose="02020603050405020304" pitchFamily="18" charset="0"/>
              </a:rPr>
              <a:t>POWER GRAPHS OF MODE-3</a:t>
            </a:r>
            <a:endParaRPr lang="en-US" dirty="0"/>
          </a:p>
        </p:txBody>
      </p:sp>
      <p:sp>
        <p:nvSpPr>
          <p:cNvPr id="5" name="Slide Number Placeholder 4">
            <a:extLst>
              <a:ext uri="{FF2B5EF4-FFF2-40B4-BE49-F238E27FC236}">
                <a16:creationId xmlns:a16="http://schemas.microsoft.com/office/drawing/2014/main" id="{668A1FE4-B0BE-D980-B375-5E6332BA080E}"/>
              </a:ext>
            </a:extLst>
          </p:cNvPr>
          <p:cNvSpPr>
            <a:spLocks noGrp="1"/>
          </p:cNvSpPr>
          <p:nvPr>
            <p:ph type="sldNum" sz="quarter" idx="12"/>
          </p:nvPr>
        </p:nvSpPr>
        <p:spPr/>
        <p:txBody>
          <a:bodyPr/>
          <a:lstStyle/>
          <a:p>
            <a:fld id="{E565F29F-F7B3-4EEA-A89D-0174512572C7}" type="slidenum">
              <a:rPr lang="en-US" smtClean="0"/>
              <a:t>58</a:t>
            </a:fld>
            <a:endParaRPr lang="en-US"/>
          </a:p>
        </p:txBody>
      </p:sp>
      <p:sp>
        <p:nvSpPr>
          <p:cNvPr id="17" name="AutoShape 4" descr="Grid+solar-&gt;car battery">
            <a:extLst>
              <a:ext uri="{FF2B5EF4-FFF2-40B4-BE49-F238E27FC236}">
                <a16:creationId xmlns:a16="http://schemas.microsoft.com/office/drawing/2014/main" id="{554BB354-0E4B-9496-B127-49FC284337E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 name="Picture 17">
            <a:extLst>
              <a:ext uri="{FF2B5EF4-FFF2-40B4-BE49-F238E27FC236}">
                <a16:creationId xmlns:a16="http://schemas.microsoft.com/office/drawing/2014/main" id="{D7A3F248-3BE7-0B79-2906-7EC5D82E23A9}"/>
              </a:ext>
            </a:extLst>
          </p:cNvPr>
          <p:cNvPicPr>
            <a:picLocks noChangeAspect="1"/>
          </p:cNvPicPr>
          <p:nvPr/>
        </p:nvPicPr>
        <p:blipFill>
          <a:blip r:embed="rId2"/>
          <a:stretch>
            <a:fillRect/>
          </a:stretch>
        </p:blipFill>
        <p:spPr>
          <a:xfrm>
            <a:off x="518651" y="1629706"/>
            <a:ext cx="10849897" cy="4398800"/>
          </a:xfrm>
          <a:prstGeom prst="rect">
            <a:avLst/>
          </a:prstGeom>
        </p:spPr>
      </p:pic>
    </p:spTree>
    <p:extLst>
      <p:ext uri="{BB962C8B-B14F-4D97-AF65-F5344CB8AC3E}">
        <p14:creationId xmlns:p14="http://schemas.microsoft.com/office/powerpoint/2010/main" val="687544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circle(in)">
                                      <p:cBhvr>
                                        <p:cTn id="12" dur="2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81EE8-240A-087A-9100-9BDDC7BCEEA9}"/>
              </a:ext>
            </a:extLst>
          </p:cNvPr>
          <p:cNvSpPr>
            <a:spLocks noGrp="1"/>
          </p:cNvSpPr>
          <p:nvPr>
            <p:ph type="title"/>
          </p:nvPr>
        </p:nvSpPr>
        <p:spPr>
          <a:xfrm>
            <a:off x="0" y="1"/>
            <a:ext cx="12192000" cy="1168707"/>
          </a:xfrm>
        </p:spPr>
        <p:txBody>
          <a:bodyPr/>
          <a:lstStyle/>
          <a:p>
            <a:pPr algn="ctr"/>
            <a:r>
              <a:rPr lang="en-US" dirty="0">
                <a:latin typeface="Times New Roman" panose="02020603050405020304" pitchFamily="18" charset="0"/>
                <a:cs typeface="Times New Roman" panose="02020603050405020304" pitchFamily="18" charset="0"/>
              </a:rPr>
              <a:t>SOC, VOLTAGE ANALYSIS OF MODE-3</a:t>
            </a:r>
            <a:endParaRPr lang="en-US" dirty="0"/>
          </a:p>
        </p:txBody>
      </p:sp>
      <p:sp>
        <p:nvSpPr>
          <p:cNvPr id="3" name="Slide Number Placeholder 2">
            <a:extLst>
              <a:ext uri="{FF2B5EF4-FFF2-40B4-BE49-F238E27FC236}">
                <a16:creationId xmlns:a16="http://schemas.microsoft.com/office/drawing/2014/main" id="{19849F70-12C6-0860-DCC8-7921C47B0B55}"/>
              </a:ext>
            </a:extLst>
          </p:cNvPr>
          <p:cNvSpPr>
            <a:spLocks noGrp="1"/>
          </p:cNvSpPr>
          <p:nvPr>
            <p:ph type="sldNum" sz="quarter" idx="12"/>
          </p:nvPr>
        </p:nvSpPr>
        <p:spPr/>
        <p:txBody>
          <a:bodyPr/>
          <a:lstStyle/>
          <a:p>
            <a:fld id="{E565F29F-F7B3-4EEA-A89D-0174512572C7}" type="slidenum">
              <a:rPr lang="en-US" smtClean="0"/>
              <a:t>59</a:t>
            </a:fld>
            <a:endParaRPr lang="en-US"/>
          </a:p>
        </p:txBody>
      </p:sp>
      <p:pic>
        <p:nvPicPr>
          <p:cNvPr id="6" name="Picture 5">
            <a:extLst>
              <a:ext uri="{FF2B5EF4-FFF2-40B4-BE49-F238E27FC236}">
                <a16:creationId xmlns:a16="http://schemas.microsoft.com/office/drawing/2014/main" id="{F70A8759-8ABA-66BA-B3E0-EF8568FAAF92}"/>
              </a:ext>
            </a:extLst>
          </p:cNvPr>
          <p:cNvPicPr>
            <a:picLocks noChangeAspect="1"/>
          </p:cNvPicPr>
          <p:nvPr/>
        </p:nvPicPr>
        <p:blipFill>
          <a:blip r:embed="rId2"/>
          <a:stretch>
            <a:fillRect/>
          </a:stretch>
        </p:blipFill>
        <p:spPr>
          <a:xfrm>
            <a:off x="744793" y="1001354"/>
            <a:ext cx="10702413" cy="5507730"/>
          </a:xfrm>
          <a:prstGeom prst="rect">
            <a:avLst/>
          </a:prstGeom>
        </p:spPr>
      </p:pic>
    </p:spTree>
    <p:extLst>
      <p:ext uri="{BB962C8B-B14F-4D97-AF65-F5344CB8AC3E}">
        <p14:creationId xmlns:p14="http://schemas.microsoft.com/office/powerpoint/2010/main" val="1425805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69E93-ED10-5A24-A29B-BC9C464CE4DA}"/>
              </a:ext>
            </a:extLst>
          </p:cNvPr>
          <p:cNvSpPr>
            <a:spLocks noGrp="1"/>
          </p:cNvSpPr>
          <p:nvPr>
            <p:ph type="title"/>
          </p:nvPr>
        </p:nvSpPr>
        <p:spPr>
          <a:xfrm>
            <a:off x="-2" y="1"/>
            <a:ext cx="12192001" cy="1032386"/>
          </a:xfrm>
        </p:spPr>
        <p:txBody>
          <a:bodyPr>
            <a:normAutofit fontScale="90000"/>
          </a:bodyPr>
          <a:lstStyle/>
          <a:p>
            <a:pPr algn="ctr"/>
            <a:r>
              <a:rPr lang="en-US" sz="4400" b="1" dirty="0">
                <a:solidFill>
                  <a:srgbClr val="002060"/>
                </a:solidFill>
                <a:latin typeface="Times New Roman" panose="02020603050405020304" pitchFamily="18" charset="0"/>
                <a:cs typeface="Times New Roman" panose="02020603050405020304" pitchFamily="18" charset="0"/>
              </a:rPr>
              <a:t>LITERATURE SURVEY</a:t>
            </a:r>
            <a:br>
              <a:rPr lang="en-US" sz="4400" b="1" dirty="0">
                <a:latin typeface="Times New Roman" panose="02020603050405020304" pitchFamily="18" charset="0"/>
                <a:cs typeface="Times New Roman" panose="02020603050405020304" pitchFamily="18" charset="0"/>
              </a:rPr>
            </a:br>
            <a:endParaRPr lang="en-US" dirty="0"/>
          </a:p>
        </p:txBody>
      </p:sp>
      <p:graphicFrame>
        <p:nvGraphicFramePr>
          <p:cNvPr id="5" name="Content Placeholder 4">
            <a:extLst>
              <a:ext uri="{FF2B5EF4-FFF2-40B4-BE49-F238E27FC236}">
                <a16:creationId xmlns:a16="http://schemas.microsoft.com/office/drawing/2014/main" id="{2C989EF6-E78E-3DA4-E2CE-EFDE153B91C7}"/>
              </a:ext>
            </a:extLst>
          </p:cNvPr>
          <p:cNvGraphicFramePr>
            <a:graphicFrameLocks noGrp="1"/>
          </p:cNvGraphicFramePr>
          <p:nvPr>
            <p:ph idx="1"/>
            <p:extLst>
              <p:ext uri="{D42A27DB-BD31-4B8C-83A1-F6EECF244321}">
                <p14:modId xmlns:p14="http://schemas.microsoft.com/office/powerpoint/2010/main" val="1618256618"/>
              </p:ext>
            </p:extLst>
          </p:nvPr>
        </p:nvGraphicFramePr>
        <p:xfrm>
          <a:off x="1" y="498764"/>
          <a:ext cx="12191998" cy="6367004"/>
        </p:xfrm>
        <a:graphic>
          <a:graphicData uri="http://schemas.openxmlformats.org/drawingml/2006/table">
            <a:tbl>
              <a:tblPr firstRow="1" bandRow="1">
                <a:tableStyleId>{F5AB1C69-6EDB-4FF4-983F-18BD219EF322}</a:tableStyleId>
              </a:tblPr>
              <a:tblGrid>
                <a:gridCol w="4969041">
                  <a:extLst>
                    <a:ext uri="{9D8B030D-6E8A-4147-A177-3AD203B41FA5}">
                      <a16:colId xmlns:a16="http://schemas.microsoft.com/office/drawing/2014/main" val="895437693"/>
                    </a:ext>
                  </a:extLst>
                </a:gridCol>
                <a:gridCol w="3009832">
                  <a:extLst>
                    <a:ext uri="{9D8B030D-6E8A-4147-A177-3AD203B41FA5}">
                      <a16:colId xmlns:a16="http://schemas.microsoft.com/office/drawing/2014/main" val="864160745"/>
                    </a:ext>
                  </a:extLst>
                </a:gridCol>
                <a:gridCol w="1061887">
                  <a:extLst>
                    <a:ext uri="{9D8B030D-6E8A-4147-A177-3AD203B41FA5}">
                      <a16:colId xmlns:a16="http://schemas.microsoft.com/office/drawing/2014/main" val="1357316111"/>
                    </a:ext>
                  </a:extLst>
                </a:gridCol>
                <a:gridCol w="3151238">
                  <a:extLst>
                    <a:ext uri="{9D8B030D-6E8A-4147-A177-3AD203B41FA5}">
                      <a16:colId xmlns:a16="http://schemas.microsoft.com/office/drawing/2014/main" val="142483264"/>
                    </a:ext>
                  </a:extLst>
                </a:gridCol>
              </a:tblGrid>
              <a:tr h="93682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TITLE ,AUTHOR</a:t>
                      </a:r>
                    </a:p>
                    <a:p>
                      <a:pPr algn="ctr"/>
                      <a:endParaRPr lang="en-US" sz="1800" dirty="0">
                        <a:latin typeface="Times New Roman" panose="02020603050405020304" pitchFamily="18" charset="0"/>
                        <a:cs typeface="Times New Roman" panose="02020603050405020304" pitchFamily="18" charset="0"/>
                      </a:endParaRPr>
                    </a:p>
                  </a:txBody>
                  <a:tcPr/>
                </a:tc>
                <a:tc>
                  <a:txBody>
                    <a:bodyPr/>
                    <a:lstStyle/>
                    <a:p>
                      <a:endParaRPr lang="en-US" sz="1800" dirty="0">
                        <a:latin typeface="Times New Roman" panose="02020603050405020304" pitchFamily="18" charset="0"/>
                        <a:cs typeface="Times New Roman" panose="02020603050405020304" pitchFamily="18" charset="0"/>
                      </a:endParaRPr>
                    </a:p>
                    <a:p>
                      <a:pPr algn="ctr"/>
                      <a:r>
                        <a:rPr lang="en-US" sz="1800" dirty="0">
                          <a:latin typeface="Times New Roman" panose="02020603050405020304" pitchFamily="18" charset="0"/>
                          <a:cs typeface="Times New Roman" panose="02020603050405020304" pitchFamily="18" charset="0"/>
                        </a:rPr>
                        <a:t>PUBLICATION</a:t>
                      </a:r>
                    </a:p>
                  </a:txBody>
                  <a:tcPr/>
                </a:tc>
                <a:tc>
                  <a:txBody>
                    <a:bodyPr/>
                    <a:lstStyle/>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YEAR</a:t>
                      </a:r>
                    </a:p>
                  </a:txBody>
                  <a:tcPr/>
                </a:tc>
                <a:tc>
                  <a:txBody>
                    <a:bodyPr/>
                    <a:lstStyle/>
                    <a:p>
                      <a:pPr algn="ctr"/>
                      <a:endParaRPr lang="en-US" sz="1800" dirty="0">
                        <a:latin typeface="Times New Roman" panose="02020603050405020304" pitchFamily="18" charset="0"/>
                        <a:cs typeface="Times New Roman" panose="02020603050405020304" pitchFamily="18" charset="0"/>
                      </a:endParaRPr>
                    </a:p>
                    <a:p>
                      <a:pPr algn="ctr"/>
                      <a:r>
                        <a:rPr lang="en-US" sz="1800" dirty="0">
                          <a:latin typeface="Times New Roman" panose="02020603050405020304" pitchFamily="18" charset="0"/>
                          <a:cs typeface="Times New Roman" panose="02020603050405020304" pitchFamily="18" charset="0"/>
                        </a:rPr>
                        <a:t>ABSTRACT</a:t>
                      </a:r>
                    </a:p>
                  </a:txBody>
                  <a:tcPr/>
                </a:tc>
                <a:extLst>
                  <a:ext uri="{0D108BD9-81ED-4DB2-BD59-A6C34878D82A}">
                    <a16:rowId xmlns:a16="http://schemas.microsoft.com/office/drawing/2014/main" val="4112758990"/>
                  </a:ext>
                </a:extLst>
              </a:tr>
              <a:tr h="1991066">
                <a:tc>
                  <a:txBody>
                    <a:bodyPr/>
                    <a:lstStyle/>
                    <a:p>
                      <a:pPr algn="just"/>
                      <a:r>
                        <a:rPr lang="en-US" sz="1600" dirty="0"/>
                        <a:t>G.</a:t>
                      </a:r>
                      <a:r>
                        <a:rPr lang="en-US" sz="1600" b="0" i="0" kern="1200" dirty="0">
                          <a:solidFill>
                            <a:schemeClr val="dk1"/>
                          </a:solidFill>
                          <a:effectLst/>
                          <a:latin typeface="+mn-lt"/>
                          <a:ea typeface="+mn-ea"/>
                          <a:cs typeface="+mn-cs"/>
                        </a:rPr>
                        <a:t> . T. S. Rajan, V. </a:t>
                      </a:r>
                      <a:r>
                        <a:rPr lang="en-US" sz="1600" b="0" i="0" kern="1200" dirty="0" err="1">
                          <a:solidFill>
                            <a:schemeClr val="dk1"/>
                          </a:solidFill>
                          <a:effectLst/>
                          <a:latin typeface="+mn-lt"/>
                          <a:ea typeface="+mn-ea"/>
                          <a:cs typeface="+mn-cs"/>
                        </a:rPr>
                        <a:t>Sivachidambaranathan</a:t>
                      </a:r>
                      <a:r>
                        <a:rPr lang="en-US" sz="1600" b="0" i="0" kern="1200" dirty="0">
                          <a:solidFill>
                            <a:schemeClr val="dk1"/>
                          </a:solidFill>
                          <a:effectLst/>
                          <a:latin typeface="+mn-lt"/>
                          <a:ea typeface="+mn-ea"/>
                          <a:cs typeface="+mn-cs"/>
                        </a:rPr>
                        <a:t>, A. R. Babu, A. S. M. Antony, J. B. P. Glady and S. D. </a:t>
                      </a:r>
                      <a:r>
                        <a:rPr lang="en-US" sz="1600" b="0" i="0" kern="1200" dirty="0" err="1">
                          <a:solidFill>
                            <a:schemeClr val="dk1"/>
                          </a:solidFill>
                          <a:effectLst/>
                          <a:latin typeface="+mn-lt"/>
                          <a:ea typeface="+mn-ea"/>
                          <a:cs typeface="+mn-cs"/>
                        </a:rPr>
                        <a:t>Sundarsingh</a:t>
                      </a:r>
                      <a:r>
                        <a:rPr lang="en-US" sz="1600" b="0" i="0" kern="1200" dirty="0">
                          <a:solidFill>
                            <a:schemeClr val="dk1"/>
                          </a:solidFill>
                          <a:effectLst/>
                          <a:latin typeface="+mn-lt"/>
                          <a:ea typeface="+mn-ea"/>
                          <a:cs typeface="+mn-cs"/>
                        </a:rPr>
                        <a:t> </a:t>
                      </a:r>
                      <a:r>
                        <a:rPr lang="en-US" sz="1600" b="0" i="0" kern="1200" dirty="0" err="1">
                          <a:solidFill>
                            <a:schemeClr val="dk1"/>
                          </a:solidFill>
                          <a:effectLst/>
                          <a:latin typeface="+mn-lt"/>
                          <a:ea typeface="+mn-ea"/>
                          <a:cs typeface="+mn-cs"/>
                        </a:rPr>
                        <a:t>Jebaseelan</a:t>
                      </a:r>
                      <a:r>
                        <a:rPr lang="en-US" sz="1600" b="0" i="0" kern="1200" dirty="0">
                          <a:solidFill>
                            <a:schemeClr val="dk1"/>
                          </a:solidFill>
                          <a:effectLst/>
                          <a:latin typeface="+mn-lt"/>
                          <a:ea typeface="+mn-ea"/>
                          <a:cs typeface="+mn-cs"/>
                        </a:rPr>
                        <a:t>, "Hybrid Grid Charging Station for Electric Vehicle Using IoT," 2023 International Conference on Intelligent and Innovative Technologies in Computing, Electrical and Electronics (IITCEE), Bengaluru, India, 2023, pp. 528-532</a:t>
                      </a:r>
                      <a:endParaRPr lang="en-US" sz="1600" dirty="0"/>
                    </a:p>
                  </a:txBody>
                  <a:tcPr/>
                </a:tc>
                <a:tc>
                  <a:txBody>
                    <a:bodyPr/>
                    <a:lstStyle/>
                    <a:p>
                      <a:endParaRPr lang="en-US" sz="1600" dirty="0"/>
                    </a:p>
                    <a:p>
                      <a:pPr marL="0" marR="0" lvl="0" indent="0" algn="ctr" defTabSz="914400" rtl="0" eaLnBrk="1" fontAlgn="auto" latinLnBrk="0" hangingPunct="1">
                        <a:lnSpc>
                          <a:spcPct val="100000"/>
                        </a:lnSpc>
                        <a:spcBef>
                          <a:spcPts val="0"/>
                        </a:spcBef>
                        <a:spcAft>
                          <a:spcPts val="0"/>
                        </a:spcAft>
                        <a:buClrTx/>
                        <a:buSzTx/>
                        <a:buFontTx/>
                        <a:buNone/>
                        <a:tabLst/>
                        <a:defRPr/>
                      </a:pPr>
                      <a:endParaRPr lang="en-IN" sz="1600" b="0" i="0" kern="1200" dirty="0">
                        <a:solidFill>
                          <a:schemeClr val="dk1"/>
                        </a:solidFill>
                        <a:effectLst/>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IN" sz="1600" b="0" i="0" kern="1200" dirty="0">
                          <a:solidFill>
                            <a:schemeClr val="dk1"/>
                          </a:solidFill>
                          <a:effectLst/>
                          <a:latin typeface="+mn-lt"/>
                          <a:ea typeface="+mn-ea"/>
                          <a:cs typeface="+mn-cs"/>
                        </a:rPr>
                        <a:t>IEEE</a:t>
                      </a:r>
                      <a:endParaRPr lang="en-US" sz="1600" dirty="0"/>
                    </a:p>
                    <a:p>
                      <a:pPr algn="ctr"/>
                      <a:endParaRPr lang="en-US" sz="1600" dirty="0"/>
                    </a:p>
                  </a:txBody>
                  <a:tcPr/>
                </a:tc>
                <a:tc>
                  <a:txBody>
                    <a:bodyPr/>
                    <a:lstStyle/>
                    <a:p>
                      <a:endParaRPr lang="en-US" sz="1600" dirty="0"/>
                    </a:p>
                    <a:p>
                      <a:endParaRPr lang="en-US" sz="1600" dirty="0"/>
                    </a:p>
                    <a:p>
                      <a:r>
                        <a:rPr lang="en-US" sz="1600" dirty="0"/>
                        <a:t>2023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i="0" kern="1200" dirty="0">
                          <a:solidFill>
                            <a:schemeClr val="dk1"/>
                          </a:solidFill>
                          <a:effectLst/>
                          <a:latin typeface="+mn-lt"/>
                          <a:ea typeface="+mn-ea"/>
                          <a:cs typeface="+mn-cs"/>
                        </a:rPr>
                        <a:t>Hybrid grid charging station for electric vehicles, utilizing both solar and grid power sources, with an emphasis on energy efficiency and weather-based charging source selection.</a:t>
                      </a:r>
                      <a:endParaRPr lang="en-US" sz="1600" dirty="0">
                        <a:latin typeface="Times New Roman" panose="02020603050405020304" pitchFamily="18" charset="0"/>
                        <a:cs typeface="Times New Roman" panose="02020603050405020304" pitchFamily="18" charset="0"/>
                      </a:endParaRPr>
                    </a:p>
                    <a:p>
                      <a:endParaRPr lang="en-US" sz="1600" dirty="0"/>
                    </a:p>
                  </a:txBody>
                  <a:tcPr/>
                </a:tc>
                <a:extLst>
                  <a:ext uri="{0D108BD9-81ED-4DB2-BD59-A6C34878D82A}">
                    <a16:rowId xmlns:a16="http://schemas.microsoft.com/office/drawing/2014/main" val="1277674610"/>
                  </a:ext>
                </a:extLst>
              </a:tr>
              <a:tr h="1991066">
                <a:tc>
                  <a:txBody>
                    <a:bodyPr/>
                    <a:lstStyle/>
                    <a:p>
                      <a:pPr algn="just"/>
                      <a:r>
                        <a:rPr lang="en-US" sz="1600" dirty="0"/>
                        <a:t>E.</a:t>
                      </a:r>
                      <a:r>
                        <a:rPr lang="en-IN" sz="1600" b="0" i="0" kern="1200" dirty="0">
                          <a:solidFill>
                            <a:schemeClr val="dk1"/>
                          </a:solidFill>
                          <a:effectLst/>
                          <a:latin typeface="+mn-lt"/>
                          <a:ea typeface="+mn-ea"/>
                          <a:cs typeface="+mn-cs"/>
                        </a:rPr>
                        <a:t> . Saleh and N. Karami, "A Fast and Efficient MPPT Technique For PV Systems Using Divide and Conquer," </a:t>
                      </a:r>
                      <a:r>
                        <a:rPr lang="en-IN" sz="1600" b="0" i="1" kern="1200" dirty="0">
                          <a:solidFill>
                            <a:schemeClr val="dk1"/>
                          </a:solidFill>
                          <a:effectLst/>
                          <a:latin typeface="+mn-lt"/>
                          <a:ea typeface="+mn-ea"/>
                          <a:cs typeface="+mn-cs"/>
                        </a:rPr>
                        <a:t>2023 Advances in Science and Engineering Technology International Conferences (ASET)</a:t>
                      </a:r>
                      <a:r>
                        <a:rPr lang="en-IN" sz="1600" b="0" i="0" kern="1200" dirty="0">
                          <a:solidFill>
                            <a:schemeClr val="dk1"/>
                          </a:solidFill>
                          <a:effectLst/>
                          <a:latin typeface="+mn-lt"/>
                          <a:ea typeface="+mn-ea"/>
                          <a:cs typeface="+mn-cs"/>
                        </a:rPr>
                        <a:t>, Dubai, United Arab Emirates, 2023, pp. 01-06</a:t>
                      </a:r>
                      <a:endParaRPr lang="en-US" sz="1600" dirty="0"/>
                    </a:p>
                  </a:txBody>
                  <a:tcPr/>
                </a:tc>
                <a:tc>
                  <a:txBody>
                    <a:bodyPr/>
                    <a:lstStyle/>
                    <a:p>
                      <a:endParaRPr lang="en-US" sz="1600" dirty="0"/>
                    </a:p>
                    <a:p>
                      <a:pPr algn="ctr"/>
                      <a:r>
                        <a:rPr lang="en-US" sz="1600" dirty="0"/>
                        <a:t>     ASET</a:t>
                      </a:r>
                    </a:p>
                  </a:txBody>
                  <a:tcPr/>
                </a:tc>
                <a:tc>
                  <a:txBody>
                    <a:bodyPr/>
                    <a:lstStyle/>
                    <a:p>
                      <a:endParaRPr lang="en-US" sz="1600" dirty="0"/>
                    </a:p>
                    <a:p>
                      <a:endParaRPr lang="en-US" sz="1600" dirty="0"/>
                    </a:p>
                    <a:p>
                      <a:r>
                        <a:rPr lang="en-US" sz="1600" dirty="0"/>
                        <a:t> 2023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i="0" kern="1200" dirty="0">
                          <a:solidFill>
                            <a:schemeClr val="dk1"/>
                          </a:solidFill>
                          <a:effectLst/>
                          <a:latin typeface="+mn-lt"/>
                          <a:ea typeface="+mn-ea"/>
                          <a:cs typeface="+mn-cs"/>
                        </a:rPr>
                        <a:t>Novel MPPT method uses Divide and Conquer search algorithm, outperforming traditional Perturb and Observe (P&amp;O) technique in efficiency and tracking speed.</a:t>
                      </a:r>
                      <a:endParaRPr lang="en-US" sz="1600" dirty="0">
                        <a:latin typeface="Times New Roman" panose="02020603050405020304" pitchFamily="18" charset="0"/>
                        <a:cs typeface="Times New Roman" panose="02020603050405020304" pitchFamily="18" charset="0"/>
                      </a:endParaRPr>
                    </a:p>
                    <a:p>
                      <a:endParaRPr lang="en-US" sz="1600" dirty="0"/>
                    </a:p>
                  </a:txBody>
                  <a:tcPr/>
                </a:tc>
                <a:extLst>
                  <a:ext uri="{0D108BD9-81ED-4DB2-BD59-A6C34878D82A}">
                    <a16:rowId xmlns:a16="http://schemas.microsoft.com/office/drawing/2014/main" val="1108686073"/>
                  </a:ext>
                </a:extLst>
              </a:tr>
              <a:tr h="1448048">
                <a:tc>
                  <a:txBody>
                    <a:bodyPr/>
                    <a:lstStyle/>
                    <a:p>
                      <a:pPr algn="just"/>
                      <a:r>
                        <a:rPr lang="en-US" sz="1600" dirty="0"/>
                        <a:t>R.</a:t>
                      </a:r>
                      <a:r>
                        <a:rPr lang="en-IN" sz="1600" b="0" i="0" kern="1200" dirty="0">
                          <a:solidFill>
                            <a:schemeClr val="dk1"/>
                          </a:solidFill>
                          <a:effectLst/>
                          <a:latin typeface="+mn-lt"/>
                          <a:ea typeface="+mn-ea"/>
                          <a:cs typeface="+mn-cs"/>
                        </a:rPr>
                        <a:t> . </a:t>
                      </a:r>
                      <a:r>
                        <a:rPr lang="en-IN" sz="1600" b="0" i="0" kern="1200" dirty="0" err="1">
                          <a:solidFill>
                            <a:schemeClr val="dk1"/>
                          </a:solidFill>
                          <a:effectLst/>
                          <a:latin typeface="+mn-lt"/>
                          <a:ea typeface="+mn-ea"/>
                          <a:cs typeface="+mn-cs"/>
                        </a:rPr>
                        <a:t>Madhumitha</a:t>
                      </a:r>
                      <a:r>
                        <a:rPr lang="en-IN" sz="1600" b="0" i="0" kern="1200" dirty="0">
                          <a:solidFill>
                            <a:schemeClr val="dk1"/>
                          </a:solidFill>
                          <a:effectLst/>
                          <a:latin typeface="+mn-lt"/>
                          <a:ea typeface="+mn-ea"/>
                          <a:cs typeface="+mn-cs"/>
                        </a:rPr>
                        <a:t>, P. Priya and S. Saravanan, "Hybrid Renewable Energy Based Electric Vehicles Charging Station," </a:t>
                      </a:r>
                      <a:r>
                        <a:rPr lang="en-IN" sz="1600" b="0" i="1" kern="1200" dirty="0">
                          <a:solidFill>
                            <a:schemeClr val="dk1"/>
                          </a:solidFill>
                          <a:effectLst/>
                          <a:latin typeface="+mn-lt"/>
                          <a:ea typeface="+mn-ea"/>
                          <a:cs typeface="+mn-cs"/>
                        </a:rPr>
                        <a:t>2022 2nd International Conference on Advance Computing and Innovative Technologies in Engineering (ICACITE)</a:t>
                      </a:r>
                      <a:r>
                        <a:rPr lang="en-IN" sz="1600" b="0" i="0" kern="1200" dirty="0">
                          <a:solidFill>
                            <a:schemeClr val="dk1"/>
                          </a:solidFill>
                          <a:effectLst/>
                          <a:latin typeface="+mn-lt"/>
                          <a:ea typeface="+mn-ea"/>
                          <a:cs typeface="+mn-cs"/>
                        </a:rPr>
                        <a:t>, Greater Noida, India, 2022, pp. 2348-2352</a:t>
                      </a:r>
                      <a:endParaRPr lang="en-US" sz="1600" dirty="0"/>
                    </a:p>
                  </a:txBody>
                  <a:tcPr/>
                </a:tc>
                <a:tc>
                  <a:txBody>
                    <a:bodyPr/>
                    <a:lstStyle/>
                    <a:p>
                      <a:endParaRPr lang="en-US" sz="1600" dirty="0"/>
                    </a:p>
                    <a:p>
                      <a:endParaRPr lang="en-US" sz="1600" dirty="0"/>
                    </a:p>
                    <a:p>
                      <a:pPr algn="ctr"/>
                      <a:r>
                        <a:rPr lang="en-US" sz="1600" dirty="0"/>
                        <a:t>IEEE</a:t>
                      </a:r>
                    </a:p>
                  </a:txBody>
                  <a:tcPr/>
                </a:tc>
                <a:tc>
                  <a:txBody>
                    <a:bodyPr/>
                    <a:lstStyle/>
                    <a:p>
                      <a:endParaRPr lang="en-US" sz="1600" dirty="0"/>
                    </a:p>
                    <a:p>
                      <a:endParaRPr lang="en-US" sz="1600" dirty="0"/>
                    </a:p>
                    <a:p>
                      <a:r>
                        <a:rPr lang="en-US" sz="1600" dirty="0"/>
                        <a:t>2022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i="0" kern="1200" dirty="0">
                          <a:solidFill>
                            <a:schemeClr val="dk1"/>
                          </a:solidFill>
                          <a:effectLst/>
                          <a:latin typeface="+mn-lt"/>
                          <a:ea typeface="+mn-ea"/>
                          <a:cs typeface="+mn-cs"/>
                        </a:rPr>
                        <a:t>EV charging station model using hybrid renewable energy sources to address grid stress and promote sustainability.</a:t>
                      </a:r>
                      <a:endParaRPr lang="en-US" sz="1600" dirty="0">
                        <a:latin typeface="Times New Roman" panose="02020603050405020304" pitchFamily="18" charset="0"/>
                        <a:cs typeface="Times New Roman" panose="02020603050405020304" pitchFamily="18" charset="0"/>
                      </a:endParaRPr>
                    </a:p>
                    <a:p>
                      <a:endParaRPr lang="en-US" sz="1600" dirty="0"/>
                    </a:p>
                  </a:txBody>
                  <a:tcPr/>
                </a:tc>
                <a:extLst>
                  <a:ext uri="{0D108BD9-81ED-4DB2-BD59-A6C34878D82A}">
                    <a16:rowId xmlns:a16="http://schemas.microsoft.com/office/drawing/2014/main" val="550019256"/>
                  </a:ext>
                </a:extLst>
              </a:tr>
            </a:tbl>
          </a:graphicData>
        </a:graphic>
      </p:graphicFrame>
      <p:sp>
        <p:nvSpPr>
          <p:cNvPr id="4" name="Slide Number Placeholder 3">
            <a:extLst>
              <a:ext uri="{FF2B5EF4-FFF2-40B4-BE49-F238E27FC236}">
                <a16:creationId xmlns:a16="http://schemas.microsoft.com/office/drawing/2014/main" id="{C70FD690-10A2-04BD-A1A8-5E15B17B4C2A}"/>
              </a:ext>
            </a:extLst>
          </p:cNvPr>
          <p:cNvSpPr>
            <a:spLocks noGrp="1"/>
          </p:cNvSpPr>
          <p:nvPr>
            <p:ph type="sldNum" sz="quarter" idx="12"/>
          </p:nvPr>
        </p:nvSpPr>
        <p:spPr>
          <a:xfrm>
            <a:off x="10828421" y="6366844"/>
            <a:ext cx="757989" cy="365125"/>
          </a:xfrm>
        </p:spPr>
        <p:txBody>
          <a:bodyPr/>
          <a:lstStyle/>
          <a:p>
            <a:fld id="{E565F29F-F7B3-4EEA-A89D-0174512572C7}" type="slidenum">
              <a:rPr lang="en-US" sz="1800" smtClean="0">
                <a:latin typeface="Times New Roman" panose="02020603050405020304" pitchFamily="18" charset="0"/>
                <a:cs typeface="Times New Roman" panose="02020603050405020304" pitchFamily="18" charset="0"/>
              </a:rPr>
              <a:t>6</a:t>
            </a:fld>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3530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055CD-C547-62F1-6C7A-EACE87F88E43}"/>
              </a:ext>
            </a:extLst>
          </p:cNvPr>
          <p:cNvSpPr>
            <a:spLocks noGrp="1"/>
          </p:cNvSpPr>
          <p:nvPr>
            <p:ph type="title"/>
          </p:nvPr>
        </p:nvSpPr>
        <p:spPr>
          <a:xfrm>
            <a:off x="0" y="1"/>
            <a:ext cx="12192000" cy="1209367"/>
          </a:xfrm>
        </p:spPr>
        <p:txBody>
          <a:bodyPr>
            <a:normAutofit/>
          </a:bodyPr>
          <a:lstStyle/>
          <a:p>
            <a:pPr algn="ctr"/>
            <a:r>
              <a:rPr lang="en-US" dirty="0">
                <a:latin typeface="Times New Roman" panose="02020603050405020304" pitchFamily="18" charset="0"/>
                <a:cs typeface="Times New Roman" panose="02020603050405020304" pitchFamily="18" charset="0"/>
              </a:rPr>
              <a:t>MODE-4 BACK UP BATTERY TO EV BATTERY</a:t>
            </a:r>
          </a:p>
        </p:txBody>
      </p:sp>
      <p:sp>
        <p:nvSpPr>
          <p:cNvPr id="11" name="Slide Number Placeholder 10">
            <a:extLst>
              <a:ext uri="{FF2B5EF4-FFF2-40B4-BE49-F238E27FC236}">
                <a16:creationId xmlns:a16="http://schemas.microsoft.com/office/drawing/2014/main" id="{2573E290-0071-B75C-51F4-8042D078655C}"/>
              </a:ext>
            </a:extLst>
          </p:cNvPr>
          <p:cNvSpPr>
            <a:spLocks noGrp="1"/>
          </p:cNvSpPr>
          <p:nvPr>
            <p:ph type="sldNum" sz="quarter" idx="12"/>
          </p:nvPr>
        </p:nvSpPr>
        <p:spPr/>
        <p:txBody>
          <a:bodyPr/>
          <a:lstStyle/>
          <a:p>
            <a:fld id="{E565F29F-F7B3-4EEA-A89D-0174512572C7}" type="slidenum">
              <a:rPr lang="en-US" smtClean="0"/>
              <a:t>60</a:t>
            </a:fld>
            <a:endParaRPr lang="en-US"/>
          </a:p>
        </p:txBody>
      </p:sp>
      <p:pic>
        <p:nvPicPr>
          <p:cNvPr id="8" name="Content Placeholder 12">
            <a:extLst>
              <a:ext uri="{FF2B5EF4-FFF2-40B4-BE49-F238E27FC236}">
                <a16:creationId xmlns:a16="http://schemas.microsoft.com/office/drawing/2014/main" id="{DDD1476E-4B7E-5066-5D2B-B62A7A776C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156196"/>
            <a:ext cx="10620085" cy="5297571"/>
          </a:xfrm>
          <a:prstGeom prst="rect">
            <a:avLst/>
          </a:prstGeom>
        </p:spPr>
      </p:pic>
    </p:spTree>
    <p:extLst>
      <p:ext uri="{BB962C8B-B14F-4D97-AF65-F5344CB8AC3E}">
        <p14:creationId xmlns:p14="http://schemas.microsoft.com/office/powerpoint/2010/main" val="568311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055CD-C547-62F1-6C7A-EACE87F88E43}"/>
              </a:ext>
            </a:extLst>
          </p:cNvPr>
          <p:cNvSpPr>
            <a:spLocks noGrp="1"/>
          </p:cNvSpPr>
          <p:nvPr>
            <p:ph type="title"/>
          </p:nvPr>
        </p:nvSpPr>
        <p:spPr>
          <a:xfrm>
            <a:off x="0" y="1"/>
            <a:ext cx="12192000" cy="1209367"/>
          </a:xfrm>
        </p:spPr>
        <p:txBody>
          <a:bodyPr>
            <a:normAutofit/>
          </a:bodyPr>
          <a:lstStyle/>
          <a:p>
            <a:pPr algn="ctr"/>
            <a:r>
              <a:rPr lang="en-US" dirty="0">
                <a:latin typeface="Times New Roman" panose="02020603050405020304" pitchFamily="18" charset="0"/>
                <a:cs typeface="Times New Roman" panose="02020603050405020304" pitchFamily="18" charset="0"/>
              </a:rPr>
              <a:t>MODE-4 BACK UP BATTERY TO EV BATTERY</a:t>
            </a:r>
          </a:p>
        </p:txBody>
      </p:sp>
      <p:sp>
        <p:nvSpPr>
          <p:cNvPr id="11" name="Slide Number Placeholder 10">
            <a:extLst>
              <a:ext uri="{FF2B5EF4-FFF2-40B4-BE49-F238E27FC236}">
                <a16:creationId xmlns:a16="http://schemas.microsoft.com/office/drawing/2014/main" id="{2573E290-0071-B75C-51F4-8042D078655C}"/>
              </a:ext>
            </a:extLst>
          </p:cNvPr>
          <p:cNvSpPr>
            <a:spLocks noGrp="1"/>
          </p:cNvSpPr>
          <p:nvPr>
            <p:ph type="sldNum" sz="quarter" idx="12"/>
          </p:nvPr>
        </p:nvSpPr>
        <p:spPr/>
        <p:txBody>
          <a:bodyPr/>
          <a:lstStyle/>
          <a:p>
            <a:fld id="{E565F29F-F7B3-4EEA-A89D-0174512572C7}" type="slidenum">
              <a:rPr lang="en-US" smtClean="0"/>
              <a:t>61</a:t>
            </a:fld>
            <a:endParaRPr lang="en-US"/>
          </a:p>
        </p:txBody>
      </p:sp>
      <p:pic>
        <p:nvPicPr>
          <p:cNvPr id="3" name="Picture 2">
            <a:extLst>
              <a:ext uri="{FF2B5EF4-FFF2-40B4-BE49-F238E27FC236}">
                <a16:creationId xmlns:a16="http://schemas.microsoft.com/office/drawing/2014/main" id="{3D4C0CC4-C074-5868-D65A-46EF8723F8E4}"/>
              </a:ext>
            </a:extLst>
          </p:cNvPr>
          <p:cNvPicPr>
            <a:picLocks noChangeAspect="1"/>
          </p:cNvPicPr>
          <p:nvPr/>
        </p:nvPicPr>
        <p:blipFill>
          <a:blip r:embed="rId2"/>
          <a:stretch>
            <a:fillRect/>
          </a:stretch>
        </p:blipFill>
        <p:spPr>
          <a:xfrm>
            <a:off x="770810" y="1257493"/>
            <a:ext cx="10650379" cy="5105208"/>
          </a:xfrm>
          <a:prstGeom prst="rect">
            <a:avLst/>
          </a:prstGeom>
        </p:spPr>
      </p:pic>
      <p:sp>
        <p:nvSpPr>
          <p:cNvPr id="4" name="Right Arrow 3">
            <a:extLst>
              <a:ext uri="{FF2B5EF4-FFF2-40B4-BE49-F238E27FC236}">
                <a16:creationId xmlns:a16="http://schemas.microsoft.com/office/drawing/2014/main" id="{50D24EA3-DDBE-D9EE-FFD8-0F10A56077C4}"/>
              </a:ext>
            </a:extLst>
          </p:cNvPr>
          <p:cNvSpPr/>
          <p:nvPr/>
        </p:nvSpPr>
        <p:spPr>
          <a:xfrm rot="16200000">
            <a:off x="7477018" y="3741980"/>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7" name="Right Arrow 6">
            <a:extLst>
              <a:ext uri="{FF2B5EF4-FFF2-40B4-BE49-F238E27FC236}">
                <a16:creationId xmlns:a16="http://schemas.microsoft.com/office/drawing/2014/main" id="{3D421524-A230-078B-86D5-7221AEFAB821}"/>
              </a:ext>
            </a:extLst>
          </p:cNvPr>
          <p:cNvSpPr/>
          <p:nvPr/>
        </p:nvSpPr>
        <p:spPr>
          <a:xfrm>
            <a:off x="8871979" y="2243215"/>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Bent Up Arrow 8">
            <a:extLst>
              <a:ext uri="{FF2B5EF4-FFF2-40B4-BE49-F238E27FC236}">
                <a16:creationId xmlns:a16="http://schemas.microsoft.com/office/drawing/2014/main" id="{868867D5-D067-3328-B4C4-D9A8CE594B21}"/>
              </a:ext>
            </a:extLst>
          </p:cNvPr>
          <p:cNvSpPr/>
          <p:nvPr/>
        </p:nvSpPr>
        <p:spPr>
          <a:xfrm flipH="1">
            <a:off x="7645459" y="4715848"/>
            <a:ext cx="338821" cy="510950"/>
          </a:xfrm>
          <a:prstGeom prst="bentUp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Bent Up Arrow 9">
            <a:extLst>
              <a:ext uri="{FF2B5EF4-FFF2-40B4-BE49-F238E27FC236}">
                <a16:creationId xmlns:a16="http://schemas.microsoft.com/office/drawing/2014/main" id="{E39693FC-D201-D073-5F45-5D08CDA5C487}"/>
              </a:ext>
            </a:extLst>
          </p:cNvPr>
          <p:cNvSpPr/>
          <p:nvPr/>
        </p:nvSpPr>
        <p:spPr>
          <a:xfrm rot="16200000" flipV="1">
            <a:off x="7599446" y="2335749"/>
            <a:ext cx="523890" cy="338821"/>
          </a:xfrm>
          <a:prstGeom prst="bentUp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2" name="Right Arrow 11">
            <a:extLst>
              <a:ext uri="{FF2B5EF4-FFF2-40B4-BE49-F238E27FC236}">
                <a16:creationId xmlns:a16="http://schemas.microsoft.com/office/drawing/2014/main" id="{EFD86943-3862-7068-5F7E-8EB68DE93473}"/>
              </a:ext>
            </a:extLst>
          </p:cNvPr>
          <p:cNvSpPr/>
          <p:nvPr/>
        </p:nvSpPr>
        <p:spPr>
          <a:xfrm rot="10800000">
            <a:off x="8975513" y="5025976"/>
            <a:ext cx="517357" cy="180474"/>
          </a:xfrm>
          <a:prstGeom prst="rightArrow">
            <a:avLst/>
          </a:prstGeom>
          <a:solidFill>
            <a:schemeClr val="accent2">
              <a:alpha val="82958"/>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dirty="0"/>
          </a:p>
        </p:txBody>
      </p:sp>
    </p:spTree>
    <p:extLst>
      <p:ext uri="{BB962C8B-B14F-4D97-AF65-F5344CB8AC3E}">
        <p14:creationId xmlns:p14="http://schemas.microsoft.com/office/powerpoint/2010/main" val="550671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055CD-C547-62F1-6C7A-EACE87F88E43}"/>
              </a:ext>
            </a:extLst>
          </p:cNvPr>
          <p:cNvSpPr>
            <a:spLocks noGrp="1"/>
          </p:cNvSpPr>
          <p:nvPr>
            <p:ph type="title"/>
          </p:nvPr>
        </p:nvSpPr>
        <p:spPr>
          <a:xfrm>
            <a:off x="0" y="1"/>
            <a:ext cx="12192000" cy="1209367"/>
          </a:xfrm>
        </p:spPr>
        <p:txBody>
          <a:bodyPr>
            <a:normAutofit/>
          </a:bodyPr>
          <a:lstStyle/>
          <a:p>
            <a:pPr algn="ctr"/>
            <a:r>
              <a:rPr lang="en-US" dirty="0">
                <a:latin typeface="Times New Roman" panose="02020603050405020304" pitchFamily="18" charset="0"/>
                <a:cs typeface="Times New Roman" panose="02020603050405020304" pitchFamily="18" charset="0"/>
              </a:rPr>
              <a:t>MODE-4 BACK UP BATTERY TO EV BATTERY</a:t>
            </a:r>
          </a:p>
        </p:txBody>
      </p:sp>
      <p:sp>
        <p:nvSpPr>
          <p:cNvPr id="11" name="Slide Number Placeholder 10">
            <a:extLst>
              <a:ext uri="{FF2B5EF4-FFF2-40B4-BE49-F238E27FC236}">
                <a16:creationId xmlns:a16="http://schemas.microsoft.com/office/drawing/2014/main" id="{2573E290-0071-B75C-51F4-8042D078655C}"/>
              </a:ext>
            </a:extLst>
          </p:cNvPr>
          <p:cNvSpPr>
            <a:spLocks noGrp="1"/>
          </p:cNvSpPr>
          <p:nvPr>
            <p:ph type="sldNum" sz="quarter" idx="12"/>
          </p:nvPr>
        </p:nvSpPr>
        <p:spPr/>
        <p:txBody>
          <a:bodyPr/>
          <a:lstStyle/>
          <a:p>
            <a:fld id="{E565F29F-F7B3-4EEA-A89D-0174512572C7}" type="slidenum">
              <a:rPr lang="en-US" smtClean="0"/>
              <a:t>62</a:t>
            </a:fld>
            <a:endParaRPr lang="en-US"/>
          </a:p>
        </p:txBody>
      </p:sp>
      <p:pic>
        <p:nvPicPr>
          <p:cNvPr id="3" name="Picture 2">
            <a:extLst>
              <a:ext uri="{FF2B5EF4-FFF2-40B4-BE49-F238E27FC236}">
                <a16:creationId xmlns:a16="http://schemas.microsoft.com/office/drawing/2014/main" id="{FD382D3C-1D65-0885-529A-41C8ED52EFE2}"/>
              </a:ext>
            </a:extLst>
          </p:cNvPr>
          <p:cNvPicPr>
            <a:picLocks noChangeAspect="1"/>
          </p:cNvPicPr>
          <p:nvPr/>
        </p:nvPicPr>
        <p:blipFill>
          <a:blip r:embed="rId2"/>
          <a:stretch>
            <a:fillRect/>
          </a:stretch>
        </p:blipFill>
        <p:spPr>
          <a:xfrm>
            <a:off x="936031" y="1344851"/>
            <a:ext cx="10650379" cy="5105208"/>
          </a:xfrm>
          <a:prstGeom prst="rect">
            <a:avLst/>
          </a:prstGeom>
        </p:spPr>
      </p:pic>
      <p:pic>
        <p:nvPicPr>
          <p:cNvPr id="4" name="Picture 3">
            <a:extLst>
              <a:ext uri="{FF2B5EF4-FFF2-40B4-BE49-F238E27FC236}">
                <a16:creationId xmlns:a16="http://schemas.microsoft.com/office/drawing/2014/main" id="{FB568BA4-A8B6-BF33-E176-8C530198556F}"/>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rot="21177119">
            <a:off x="7484886" y="3023805"/>
            <a:ext cx="2973325" cy="2999544"/>
          </a:xfrm>
          <a:prstGeom prst="rect">
            <a:avLst/>
          </a:prstGeom>
        </p:spPr>
      </p:pic>
    </p:spTree>
    <p:extLst>
      <p:ext uri="{BB962C8B-B14F-4D97-AF65-F5344CB8AC3E}">
        <p14:creationId xmlns:p14="http://schemas.microsoft.com/office/powerpoint/2010/main" val="2956236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055CD-C547-62F1-6C7A-EACE87F88E43}"/>
              </a:ext>
            </a:extLst>
          </p:cNvPr>
          <p:cNvSpPr>
            <a:spLocks noGrp="1"/>
          </p:cNvSpPr>
          <p:nvPr>
            <p:ph type="title"/>
          </p:nvPr>
        </p:nvSpPr>
        <p:spPr>
          <a:xfrm>
            <a:off x="0" y="1"/>
            <a:ext cx="12192000" cy="1209367"/>
          </a:xfrm>
        </p:spPr>
        <p:txBody>
          <a:bodyPr>
            <a:normAutofit/>
          </a:bodyPr>
          <a:lstStyle/>
          <a:p>
            <a:pPr algn="ctr"/>
            <a:r>
              <a:rPr lang="en-US" dirty="0">
                <a:latin typeface="Times New Roman" panose="02020603050405020304" pitchFamily="18" charset="0"/>
                <a:cs typeface="Times New Roman" panose="02020603050405020304" pitchFamily="18" charset="0"/>
              </a:rPr>
              <a:t>MODE-4 BACK UP BATTERY TO EV BATTERY</a:t>
            </a:r>
          </a:p>
        </p:txBody>
      </p:sp>
      <p:sp>
        <p:nvSpPr>
          <p:cNvPr id="3" name="Content Placeholder 2">
            <a:extLst>
              <a:ext uri="{FF2B5EF4-FFF2-40B4-BE49-F238E27FC236}">
                <a16:creationId xmlns:a16="http://schemas.microsoft.com/office/drawing/2014/main" id="{41B8D6F4-AF12-8BFA-E486-1ED552E48A07}"/>
              </a:ext>
            </a:extLst>
          </p:cNvPr>
          <p:cNvSpPr>
            <a:spLocks noGrp="1"/>
          </p:cNvSpPr>
          <p:nvPr>
            <p:ph sz="half" idx="1"/>
          </p:nvPr>
        </p:nvSpPr>
        <p:spPr>
          <a:xfrm>
            <a:off x="794084" y="1191515"/>
            <a:ext cx="8891337" cy="4976372"/>
          </a:xfrm>
        </p:spPr>
        <p:txBody>
          <a:bodyPr>
            <a:normAutofit lnSpcReduction="10000"/>
          </a:bodyPr>
          <a:lstStyle/>
          <a:p>
            <a:r>
              <a:rPr lang="en-US" dirty="0">
                <a:latin typeface="Times New Roman" panose="02020603050405020304" pitchFamily="18" charset="0"/>
                <a:cs typeface="Times New Roman" panose="02020603050405020304" pitchFamily="18" charset="0"/>
              </a:rPr>
              <a:t>Bi Directional converter</a:t>
            </a:r>
          </a:p>
          <a:p>
            <a:pPr marL="0" indent="0">
              <a:buNone/>
            </a:pPr>
            <a:r>
              <a:rPr lang="en-US" dirty="0">
                <a:latin typeface="Times New Roman" panose="02020603050405020304" pitchFamily="18" charset="0"/>
                <a:cs typeface="Times New Roman" panose="02020603050405020304" pitchFamily="18" charset="0"/>
              </a:rPr>
              <a:t>      Pin                    = 3454W</a:t>
            </a:r>
          </a:p>
          <a:p>
            <a:pPr marL="0" indent="0">
              <a:buNone/>
            </a:pPr>
            <a:r>
              <a:rPr lang="en-US" dirty="0">
                <a:latin typeface="Times New Roman" panose="02020603050405020304" pitchFamily="18" charset="0"/>
                <a:cs typeface="Times New Roman" panose="02020603050405020304" pitchFamily="18" charset="0"/>
              </a:rPr>
              <a:t>      Pout                  = 3320W</a:t>
            </a:r>
          </a:p>
          <a:p>
            <a:pPr marL="0" indent="0">
              <a:buNone/>
            </a:pPr>
            <a:r>
              <a:rPr lang="en-US" dirty="0">
                <a:latin typeface="Times New Roman" panose="02020603050405020304" pitchFamily="18" charset="0"/>
                <a:cs typeface="Times New Roman" panose="02020603050405020304" pitchFamily="18" charset="0"/>
              </a:rPr>
              <a:t>     </a:t>
            </a:r>
            <a:r>
              <a:rPr lang="en-US" dirty="0">
                <a:solidFill>
                  <a:srgbClr val="202124"/>
                </a:solidFill>
                <a:latin typeface="Google Sans"/>
              </a:rPr>
              <a:t> Efficiency = 96.12%</a:t>
            </a:r>
          </a:p>
          <a:p>
            <a:r>
              <a:rPr lang="en-US" dirty="0">
                <a:solidFill>
                  <a:srgbClr val="202124"/>
                </a:solidFill>
                <a:latin typeface="Times New Roman" panose="02020603050405020304" pitchFamily="18" charset="0"/>
                <a:cs typeface="Times New Roman" panose="02020603050405020304" pitchFamily="18" charset="0"/>
              </a:rPr>
              <a:t>Buck converter</a:t>
            </a:r>
          </a:p>
          <a:p>
            <a:pPr marL="0" indent="0">
              <a:buNone/>
            </a:pPr>
            <a:r>
              <a:rPr lang="en-US" dirty="0">
                <a:solidFill>
                  <a:srgbClr val="202124"/>
                </a:solidFill>
                <a:latin typeface="Times New Roman" panose="02020603050405020304" pitchFamily="18" charset="0"/>
                <a:cs typeface="Times New Roman" panose="02020603050405020304" pitchFamily="18" charset="0"/>
              </a:rPr>
              <a:t>     Pout                   = 3210W</a:t>
            </a:r>
          </a:p>
          <a:p>
            <a:pPr marL="0" indent="0">
              <a:buNone/>
            </a:pPr>
            <a:r>
              <a:rPr lang="en-US" dirty="0">
                <a:solidFill>
                  <a:srgbClr val="202124"/>
                </a:solidFill>
                <a:latin typeface="Times New Roman" panose="02020603050405020304" pitchFamily="18" charset="0"/>
                <a:cs typeface="Times New Roman" panose="02020603050405020304" pitchFamily="18" charset="0"/>
              </a:rPr>
              <a:t>     Pin                     = 3320W</a:t>
            </a:r>
          </a:p>
          <a:p>
            <a:pPr marL="0" indent="0">
              <a:buNone/>
            </a:pPr>
            <a:r>
              <a:rPr lang="en-US" dirty="0">
                <a:solidFill>
                  <a:srgbClr val="202124"/>
                </a:solidFill>
                <a:latin typeface="Google Sans"/>
              </a:rPr>
              <a:t>      Efficiency  = 96.68%</a:t>
            </a:r>
          </a:p>
          <a:p>
            <a:pPr marL="0" indent="0">
              <a:buNone/>
            </a:pPr>
            <a:r>
              <a:rPr lang="en-US" dirty="0">
                <a:solidFill>
                  <a:srgbClr val="202124"/>
                </a:solidFill>
                <a:latin typeface="Google Sans"/>
                <a:cs typeface="Times New Roman" panose="02020603050405020304" pitchFamily="18" charset="0"/>
              </a:rPr>
              <a:t>      P battery            =3125W</a:t>
            </a:r>
          </a:p>
          <a:p>
            <a:pPr marL="0" indent="0">
              <a:buNone/>
            </a:pPr>
            <a:r>
              <a:rPr lang="en-US" dirty="0">
                <a:solidFill>
                  <a:srgbClr val="202124"/>
                </a:solidFill>
                <a:latin typeface="Google Sans"/>
                <a:cs typeface="Times New Roman" panose="02020603050405020304" pitchFamily="18" charset="0"/>
              </a:rPr>
              <a:t>      Total  </a:t>
            </a:r>
            <a:r>
              <a:rPr lang="en-US" dirty="0">
                <a:solidFill>
                  <a:srgbClr val="202124"/>
                </a:solidFill>
                <a:latin typeface="Google Sans"/>
              </a:rPr>
              <a:t>efficiency</a:t>
            </a:r>
            <a:r>
              <a:rPr lang="en-US" dirty="0">
                <a:solidFill>
                  <a:srgbClr val="202124"/>
                </a:solidFill>
                <a:latin typeface="Google Sans"/>
                <a:cs typeface="Times New Roman" panose="02020603050405020304" pitchFamily="18" charset="0"/>
              </a:rPr>
              <a:t> =90.47%  </a:t>
            </a:r>
            <a:endParaRPr lang="en-US"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2573E290-0071-B75C-51F4-8042D078655C}"/>
              </a:ext>
            </a:extLst>
          </p:cNvPr>
          <p:cNvSpPr>
            <a:spLocks noGrp="1"/>
          </p:cNvSpPr>
          <p:nvPr>
            <p:ph type="sldNum" sz="quarter" idx="12"/>
          </p:nvPr>
        </p:nvSpPr>
        <p:spPr/>
        <p:txBody>
          <a:bodyPr/>
          <a:lstStyle/>
          <a:p>
            <a:fld id="{E565F29F-F7B3-4EEA-A89D-0174512572C7}" type="slidenum">
              <a:rPr lang="en-US" smtClean="0"/>
              <a:t>63</a:t>
            </a:fld>
            <a:endParaRPr lang="en-US"/>
          </a:p>
        </p:txBody>
      </p:sp>
    </p:spTree>
    <p:extLst>
      <p:ext uri="{BB962C8B-B14F-4D97-AF65-F5344CB8AC3E}">
        <p14:creationId xmlns:p14="http://schemas.microsoft.com/office/powerpoint/2010/main" val="18119421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Vertical)">
                                      <p:cBhvr>
                                        <p:cTn id="15" dur="500"/>
                                        <p:tgtEl>
                                          <p:spTgt spid="3">
                                            <p:txEl>
                                              <p:pRg st="1" end="1"/>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inVertical)">
                                      <p:cBhvr>
                                        <p:cTn id="21" dur="500"/>
                                        <p:tgtEl>
                                          <p:spTgt spid="3">
                                            <p:txEl>
                                              <p:pRg st="3" end="3"/>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barn(inVertical)">
                                      <p:cBhvr>
                                        <p:cTn id="24" dur="500"/>
                                        <p:tgtEl>
                                          <p:spTgt spid="3">
                                            <p:txEl>
                                              <p:pRg st="4" end="4"/>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arn(inVertical)">
                                      <p:cBhvr>
                                        <p:cTn id="27" dur="500"/>
                                        <p:tgtEl>
                                          <p:spTgt spid="3">
                                            <p:txEl>
                                              <p:pRg st="5" end="5"/>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barn(inVertical)">
                                      <p:cBhvr>
                                        <p:cTn id="30" dur="500"/>
                                        <p:tgtEl>
                                          <p:spTgt spid="3">
                                            <p:txEl>
                                              <p:pRg st="6" end="6"/>
                                            </p:txEl>
                                          </p:spTgt>
                                        </p:tgtEl>
                                      </p:cBhvr>
                                    </p:animEffect>
                                  </p:childTnLst>
                                </p:cTn>
                              </p:par>
                              <p:par>
                                <p:cTn id="31" presetID="16" presetClass="entr" presetSubtype="21"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Effect transition="in" filter="barn(inVertical)">
                                      <p:cBhvr>
                                        <p:cTn id="33" dur="500"/>
                                        <p:tgtEl>
                                          <p:spTgt spid="3">
                                            <p:txEl>
                                              <p:pRg st="7" end="7"/>
                                            </p:txEl>
                                          </p:spTgt>
                                        </p:tgtEl>
                                      </p:cBhvr>
                                    </p:animEffect>
                                  </p:childTnLst>
                                </p:cTn>
                              </p:par>
                              <p:par>
                                <p:cTn id="34" presetID="16" presetClass="entr" presetSubtype="21" fill="hold" nodeType="with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Effect transition="in" filter="barn(inVertical)">
                                      <p:cBhvr>
                                        <p:cTn id="36" dur="500"/>
                                        <p:tgtEl>
                                          <p:spTgt spid="3">
                                            <p:txEl>
                                              <p:pRg st="8" end="8"/>
                                            </p:txEl>
                                          </p:spTgt>
                                        </p:tgtEl>
                                      </p:cBhvr>
                                    </p:animEffect>
                                  </p:childTnLst>
                                </p:cTn>
                              </p:par>
                              <p:par>
                                <p:cTn id="37" presetID="16" presetClass="entr" presetSubtype="21" fill="hold"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barn(inVertical)">
                                      <p:cBhvr>
                                        <p:cTn id="39"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659D922-F3A2-0C4C-F8AB-66D5F5B1E777}"/>
              </a:ext>
            </a:extLst>
          </p:cNvPr>
          <p:cNvSpPr>
            <a:spLocks noGrp="1"/>
          </p:cNvSpPr>
          <p:nvPr>
            <p:ph type="title"/>
          </p:nvPr>
        </p:nvSpPr>
        <p:spPr>
          <a:xfrm>
            <a:off x="176981" y="0"/>
            <a:ext cx="12015019" cy="1325563"/>
          </a:xfrm>
        </p:spPr>
        <p:txBody>
          <a:bodyPr/>
          <a:lstStyle/>
          <a:p>
            <a:pPr algn="ctr"/>
            <a:r>
              <a:rPr lang="en-US" dirty="0">
                <a:latin typeface="Times New Roman" panose="02020603050405020304" pitchFamily="18" charset="0"/>
                <a:cs typeface="Times New Roman" panose="02020603050405020304" pitchFamily="18" charset="0"/>
              </a:rPr>
              <a:t>SOC, VOLTAGE ANALYSIS OF MODE- 4</a:t>
            </a:r>
            <a:endParaRPr lang="en-US" dirty="0"/>
          </a:p>
        </p:txBody>
      </p:sp>
      <p:sp>
        <p:nvSpPr>
          <p:cNvPr id="5" name="Slide Number Placeholder 4">
            <a:extLst>
              <a:ext uri="{FF2B5EF4-FFF2-40B4-BE49-F238E27FC236}">
                <a16:creationId xmlns:a16="http://schemas.microsoft.com/office/drawing/2014/main" id="{1F4B3697-DBDC-FC16-C070-7B1DDB6782A4}"/>
              </a:ext>
            </a:extLst>
          </p:cNvPr>
          <p:cNvSpPr>
            <a:spLocks noGrp="1"/>
          </p:cNvSpPr>
          <p:nvPr>
            <p:ph type="sldNum" sz="quarter" idx="12"/>
          </p:nvPr>
        </p:nvSpPr>
        <p:spPr/>
        <p:txBody>
          <a:bodyPr/>
          <a:lstStyle/>
          <a:p>
            <a:fld id="{E565F29F-F7B3-4EEA-A89D-0174512572C7}" type="slidenum">
              <a:rPr lang="en-US" smtClean="0"/>
              <a:t>64</a:t>
            </a:fld>
            <a:endParaRPr lang="en-US"/>
          </a:p>
        </p:txBody>
      </p:sp>
      <p:pic>
        <p:nvPicPr>
          <p:cNvPr id="7" name="Picture 6">
            <a:extLst>
              <a:ext uri="{FF2B5EF4-FFF2-40B4-BE49-F238E27FC236}">
                <a16:creationId xmlns:a16="http://schemas.microsoft.com/office/drawing/2014/main" id="{26778D95-B479-CD0E-36CE-448450391152}"/>
              </a:ext>
            </a:extLst>
          </p:cNvPr>
          <p:cNvPicPr>
            <a:picLocks noChangeAspect="1"/>
          </p:cNvPicPr>
          <p:nvPr/>
        </p:nvPicPr>
        <p:blipFill>
          <a:blip r:embed="rId2"/>
          <a:stretch>
            <a:fillRect/>
          </a:stretch>
        </p:blipFill>
        <p:spPr>
          <a:xfrm>
            <a:off x="0" y="1325563"/>
            <a:ext cx="12192000" cy="4861171"/>
          </a:xfrm>
          <a:prstGeom prst="rect">
            <a:avLst/>
          </a:prstGeom>
        </p:spPr>
      </p:pic>
    </p:spTree>
    <p:extLst>
      <p:ext uri="{BB962C8B-B14F-4D97-AF65-F5344CB8AC3E}">
        <p14:creationId xmlns:p14="http://schemas.microsoft.com/office/powerpoint/2010/main" val="31912512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4A787-D08E-8539-FB0D-90F69C311F9A}"/>
              </a:ext>
            </a:extLst>
          </p:cNvPr>
          <p:cNvSpPr>
            <a:spLocks noGrp="1"/>
          </p:cNvSpPr>
          <p:nvPr>
            <p:ph type="title"/>
          </p:nvPr>
        </p:nvSpPr>
        <p:spPr>
          <a:xfrm>
            <a:off x="0" y="0"/>
            <a:ext cx="12192000" cy="1078219"/>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 -5 SOLAR TO EV  BATTERY &amp; BACK UP BATTERY</a:t>
            </a:r>
          </a:p>
        </p:txBody>
      </p:sp>
      <p:sp>
        <p:nvSpPr>
          <p:cNvPr id="5" name="Slide Number Placeholder 4">
            <a:extLst>
              <a:ext uri="{FF2B5EF4-FFF2-40B4-BE49-F238E27FC236}">
                <a16:creationId xmlns:a16="http://schemas.microsoft.com/office/drawing/2014/main" id="{B97189C6-A7B3-2F1E-8C35-DA9613713739}"/>
              </a:ext>
            </a:extLst>
          </p:cNvPr>
          <p:cNvSpPr>
            <a:spLocks noGrp="1"/>
          </p:cNvSpPr>
          <p:nvPr>
            <p:ph type="sldNum" sz="quarter" idx="12"/>
          </p:nvPr>
        </p:nvSpPr>
        <p:spPr/>
        <p:txBody>
          <a:bodyPr/>
          <a:lstStyle/>
          <a:p>
            <a:fld id="{E565F29F-F7B3-4EEA-A89D-0174512572C7}" type="slidenum">
              <a:rPr lang="en-US" smtClean="0"/>
              <a:t>65</a:t>
            </a:fld>
            <a:endParaRPr lang="en-US"/>
          </a:p>
        </p:txBody>
      </p:sp>
      <p:pic>
        <p:nvPicPr>
          <p:cNvPr id="8" name="Content Placeholder 12">
            <a:extLst>
              <a:ext uri="{FF2B5EF4-FFF2-40B4-BE49-F238E27FC236}">
                <a16:creationId xmlns:a16="http://schemas.microsoft.com/office/drawing/2014/main" id="{FF4220E2-2D6E-4093-C61F-436232927E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156196"/>
            <a:ext cx="10620085" cy="5297571"/>
          </a:xfrm>
          <a:prstGeom prst="rect">
            <a:avLst/>
          </a:prstGeom>
        </p:spPr>
      </p:pic>
    </p:spTree>
    <p:extLst>
      <p:ext uri="{BB962C8B-B14F-4D97-AF65-F5344CB8AC3E}">
        <p14:creationId xmlns:p14="http://schemas.microsoft.com/office/powerpoint/2010/main" val="398266936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4A787-D08E-8539-FB0D-90F69C311F9A}"/>
              </a:ext>
            </a:extLst>
          </p:cNvPr>
          <p:cNvSpPr>
            <a:spLocks noGrp="1"/>
          </p:cNvSpPr>
          <p:nvPr>
            <p:ph type="title"/>
          </p:nvPr>
        </p:nvSpPr>
        <p:spPr>
          <a:xfrm>
            <a:off x="0" y="0"/>
            <a:ext cx="12192000" cy="1078219"/>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 -5 SOLAR TO EV  BATTERY &amp; BACK UP BATTERY</a:t>
            </a:r>
          </a:p>
        </p:txBody>
      </p:sp>
      <p:sp>
        <p:nvSpPr>
          <p:cNvPr id="5" name="Slide Number Placeholder 4">
            <a:extLst>
              <a:ext uri="{FF2B5EF4-FFF2-40B4-BE49-F238E27FC236}">
                <a16:creationId xmlns:a16="http://schemas.microsoft.com/office/drawing/2014/main" id="{B97189C6-A7B3-2F1E-8C35-DA9613713739}"/>
              </a:ext>
            </a:extLst>
          </p:cNvPr>
          <p:cNvSpPr>
            <a:spLocks noGrp="1"/>
          </p:cNvSpPr>
          <p:nvPr>
            <p:ph type="sldNum" sz="quarter" idx="12"/>
          </p:nvPr>
        </p:nvSpPr>
        <p:spPr/>
        <p:txBody>
          <a:bodyPr/>
          <a:lstStyle/>
          <a:p>
            <a:fld id="{E565F29F-F7B3-4EEA-A89D-0174512572C7}" type="slidenum">
              <a:rPr lang="en-US" smtClean="0"/>
              <a:t>66</a:t>
            </a:fld>
            <a:endParaRPr lang="en-US"/>
          </a:p>
        </p:txBody>
      </p:sp>
      <p:pic>
        <p:nvPicPr>
          <p:cNvPr id="3" name="Picture 2">
            <a:extLst>
              <a:ext uri="{FF2B5EF4-FFF2-40B4-BE49-F238E27FC236}">
                <a16:creationId xmlns:a16="http://schemas.microsoft.com/office/drawing/2014/main" id="{2EB80C4C-0F82-7C61-E677-796F4018A0F5}"/>
              </a:ext>
            </a:extLst>
          </p:cNvPr>
          <p:cNvPicPr>
            <a:picLocks noChangeAspect="1"/>
          </p:cNvPicPr>
          <p:nvPr/>
        </p:nvPicPr>
        <p:blipFill>
          <a:blip r:embed="rId2"/>
          <a:stretch>
            <a:fillRect/>
          </a:stretch>
        </p:blipFill>
        <p:spPr>
          <a:xfrm>
            <a:off x="403014" y="1119195"/>
            <a:ext cx="11766883" cy="5278131"/>
          </a:xfrm>
          <a:prstGeom prst="rect">
            <a:avLst/>
          </a:prstGeom>
          <a:effectLst>
            <a:outerShdw blurRad="50800" dist="50800" dir="5400000" algn="ctr" rotWithShape="0">
              <a:srgbClr val="000000">
                <a:alpha val="0"/>
              </a:srgbClr>
            </a:outerShdw>
            <a:softEdge rad="419100"/>
          </a:effectLst>
        </p:spPr>
      </p:pic>
      <p:sp>
        <p:nvSpPr>
          <p:cNvPr id="4" name="Right Arrow 3">
            <a:extLst>
              <a:ext uri="{FF2B5EF4-FFF2-40B4-BE49-F238E27FC236}">
                <a16:creationId xmlns:a16="http://schemas.microsoft.com/office/drawing/2014/main" id="{B2ECB998-B717-D97B-4281-C0AEEFB31085}"/>
              </a:ext>
            </a:extLst>
          </p:cNvPr>
          <p:cNvSpPr/>
          <p:nvPr/>
        </p:nvSpPr>
        <p:spPr>
          <a:xfrm>
            <a:off x="3177437" y="2050215"/>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highlight>
                <a:srgbClr val="FFFF00"/>
              </a:highlight>
            </a:endParaRPr>
          </a:p>
        </p:txBody>
      </p:sp>
      <p:sp>
        <p:nvSpPr>
          <p:cNvPr id="6" name="Right Arrow 5">
            <a:extLst>
              <a:ext uri="{FF2B5EF4-FFF2-40B4-BE49-F238E27FC236}">
                <a16:creationId xmlns:a16="http://schemas.microsoft.com/office/drawing/2014/main" id="{CE11E31D-1CF5-4EAF-A906-6910BB01FCD9}"/>
              </a:ext>
            </a:extLst>
          </p:cNvPr>
          <p:cNvSpPr/>
          <p:nvPr/>
        </p:nvSpPr>
        <p:spPr>
          <a:xfrm>
            <a:off x="4367710" y="2056231"/>
            <a:ext cx="517357" cy="180474"/>
          </a:xfrm>
          <a:prstGeom prst="rightArrow">
            <a:avLst/>
          </a:prstGeom>
          <a:solidFill>
            <a:schemeClr val="accent2">
              <a:alpha val="66099"/>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a:extLst>
              <a:ext uri="{FF2B5EF4-FFF2-40B4-BE49-F238E27FC236}">
                <a16:creationId xmlns:a16="http://schemas.microsoft.com/office/drawing/2014/main" id="{703070FB-0735-BFFF-BD3F-7AC0A9AE19B2}"/>
              </a:ext>
            </a:extLst>
          </p:cNvPr>
          <p:cNvSpPr/>
          <p:nvPr/>
        </p:nvSpPr>
        <p:spPr>
          <a:xfrm>
            <a:off x="5324176" y="2050215"/>
            <a:ext cx="517357" cy="180474"/>
          </a:xfrm>
          <a:prstGeom prst="rightArrow">
            <a:avLst/>
          </a:prstGeom>
          <a:solidFill>
            <a:schemeClr val="accent2">
              <a:alpha val="80875"/>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5FDE6109-9CE5-ED6D-69F1-B233CCB494C3}"/>
              </a:ext>
            </a:extLst>
          </p:cNvPr>
          <p:cNvSpPr/>
          <p:nvPr/>
        </p:nvSpPr>
        <p:spPr>
          <a:xfrm>
            <a:off x="6286456" y="2063026"/>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5273E9E0-9AEB-3D0A-30CD-86A7B8798780}"/>
              </a:ext>
            </a:extLst>
          </p:cNvPr>
          <p:cNvSpPr/>
          <p:nvPr/>
        </p:nvSpPr>
        <p:spPr>
          <a:xfrm>
            <a:off x="8134939" y="2063026"/>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94FEDC93-5E7E-47C7-320F-AF997299BF7E}"/>
              </a:ext>
            </a:extLst>
          </p:cNvPr>
          <p:cNvSpPr/>
          <p:nvPr/>
        </p:nvSpPr>
        <p:spPr>
          <a:xfrm>
            <a:off x="9094459" y="2074668"/>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75D52769-2FAD-01C0-5D54-9EEC107E55CC}"/>
              </a:ext>
            </a:extLst>
          </p:cNvPr>
          <p:cNvSpPr/>
          <p:nvPr/>
        </p:nvSpPr>
        <p:spPr>
          <a:xfrm rot="16200000">
            <a:off x="6818414" y="3338762"/>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4" name="Bent Up Arrow 13">
            <a:extLst>
              <a:ext uri="{FF2B5EF4-FFF2-40B4-BE49-F238E27FC236}">
                <a16:creationId xmlns:a16="http://schemas.microsoft.com/office/drawing/2014/main" id="{45FB0726-3529-64EB-1C0D-19CBF2D138CA}"/>
              </a:ext>
            </a:extLst>
          </p:cNvPr>
          <p:cNvSpPr/>
          <p:nvPr/>
        </p:nvSpPr>
        <p:spPr>
          <a:xfrm flipH="1">
            <a:off x="6997919" y="4531552"/>
            <a:ext cx="338821" cy="510950"/>
          </a:xfrm>
          <a:prstGeom prst="bentUp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Bent Up Arrow 14">
            <a:extLst>
              <a:ext uri="{FF2B5EF4-FFF2-40B4-BE49-F238E27FC236}">
                <a16:creationId xmlns:a16="http://schemas.microsoft.com/office/drawing/2014/main" id="{1C0C50B7-851A-C8A7-EFBF-E5F49BF82BC8}"/>
              </a:ext>
            </a:extLst>
          </p:cNvPr>
          <p:cNvSpPr/>
          <p:nvPr/>
        </p:nvSpPr>
        <p:spPr>
          <a:xfrm rot="16200000" flipV="1">
            <a:off x="6984558" y="2155560"/>
            <a:ext cx="523890" cy="338821"/>
          </a:xfrm>
          <a:prstGeom prst="bentUp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6" name="Right Arrow 15">
            <a:extLst>
              <a:ext uri="{FF2B5EF4-FFF2-40B4-BE49-F238E27FC236}">
                <a16:creationId xmlns:a16="http://schemas.microsoft.com/office/drawing/2014/main" id="{8DD8D51E-AEE3-8AA9-5BBD-E1B7F3154AD3}"/>
              </a:ext>
            </a:extLst>
          </p:cNvPr>
          <p:cNvSpPr/>
          <p:nvPr/>
        </p:nvSpPr>
        <p:spPr>
          <a:xfrm rot="10800000">
            <a:off x="7711887" y="4864820"/>
            <a:ext cx="517357" cy="180474"/>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7" name="Right Arrow 16">
            <a:extLst>
              <a:ext uri="{FF2B5EF4-FFF2-40B4-BE49-F238E27FC236}">
                <a16:creationId xmlns:a16="http://schemas.microsoft.com/office/drawing/2014/main" id="{E5BB7A75-157C-4B69-072B-2F7F9EB91893}"/>
              </a:ext>
            </a:extLst>
          </p:cNvPr>
          <p:cNvSpPr/>
          <p:nvPr/>
        </p:nvSpPr>
        <p:spPr>
          <a:xfrm rot="10800000">
            <a:off x="9494640" y="4864820"/>
            <a:ext cx="517357" cy="180474"/>
          </a:xfrm>
          <a:prstGeom prst="rightArrow">
            <a:avLst/>
          </a:prstGeom>
          <a:solidFill>
            <a:schemeClr val="accent2">
              <a:alpha val="82958"/>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endParaRPr lang="en-US" dirty="0"/>
          </a:p>
        </p:txBody>
      </p:sp>
    </p:spTree>
    <p:extLst>
      <p:ext uri="{BB962C8B-B14F-4D97-AF65-F5344CB8AC3E}">
        <p14:creationId xmlns:p14="http://schemas.microsoft.com/office/powerpoint/2010/main" val="18317738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ircle(in)">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4A787-D08E-8539-FB0D-90F69C311F9A}"/>
              </a:ext>
            </a:extLst>
          </p:cNvPr>
          <p:cNvSpPr>
            <a:spLocks noGrp="1"/>
          </p:cNvSpPr>
          <p:nvPr>
            <p:ph type="title"/>
          </p:nvPr>
        </p:nvSpPr>
        <p:spPr>
          <a:xfrm>
            <a:off x="0" y="0"/>
            <a:ext cx="12192000" cy="1078219"/>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 -5 SOLAR TO EV  BATTERY &amp; BACK UP BATTERY</a:t>
            </a:r>
          </a:p>
        </p:txBody>
      </p:sp>
      <p:sp>
        <p:nvSpPr>
          <p:cNvPr id="5" name="Slide Number Placeholder 4">
            <a:extLst>
              <a:ext uri="{FF2B5EF4-FFF2-40B4-BE49-F238E27FC236}">
                <a16:creationId xmlns:a16="http://schemas.microsoft.com/office/drawing/2014/main" id="{B97189C6-A7B3-2F1E-8C35-DA9613713739}"/>
              </a:ext>
            </a:extLst>
          </p:cNvPr>
          <p:cNvSpPr>
            <a:spLocks noGrp="1"/>
          </p:cNvSpPr>
          <p:nvPr>
            <p:ph type="sldNum" sz="quarter" idx="12"/>
          </p:nvPr>
        </p:nvSpPr>
        <p:spPr/>
        <p:txBody>
          <a:bodyPr/>
          <a:lstStyle/>
          <a:p>
            <a:fld id="{E565F29F-F7B3-4EEA-A89D-0174512572C7}" type="slidenum">
              <a:rPr lang="en-US" smtClean="0"/>
              <a:t>67</a:t>
            </a:fld>
            <a:endParaRPr lang="en-US"/>
          </a:p>
        </p:txBody>
      </p:sp>
      <p:pic>
        <p:nvPicPr>
          <p:cNvPr id="3" name="Picture 2">
            <a:extLst>
              <a:ext uri="{FF2B5EF4-FFF2-40B4-BE49-F238E27FC236}">
                <a16:creationId xmlns:a16="http://schemas.microsoft.com/office/drawing/2014/main" id="{2EB80C4C-0F82-7C61-E677-796F4018A0F5}"/>
              </a:ext>
            </a:extLst>
          </p:cNvPr>
          <p:cNvPicPr>
            <a:picLocks noChangeAspect="1"/>
          </p:cNvPicPr>
          <p:nvPr/>
        </p:nvPicPr>
        <p:blipFill>
          <a:blip r:embed="rId2"/>
          <a:stretch>
            <a:fillRect/>
          </a:stretch>
        </p:blipFill>
        <p:spPr>
          <a:xfrm>
            <a:off x="739898" y="1078219"/>
            <a:ext cx="11766883" cy="5278131"/>
          </a:xfrm>
          <a:prstGeom prst="rect">
            <a:avLst/>
          </a:prstGeom>
          <a:effectLst>
            <a:outerShdw blurRad="50800" dist="50800" dir="5400000" algn="ctr" rotWithShape="0">
              <a:srgbClr val="000000">
                <a:alpha val="0"/>
              </a:srgbClr>
            </a:outerShdw>
            <a:softEdge rad="419100"/>
          </a:effectLst>
        </p:spPr>
      </p:pic>
      <p:pic>
        <p:nvPicPr>
          <p:cNvPr id="8" name="Picture 7">
            <a:extLst>
              <a:ext uri="{FF2B5EF4-FFF2-40B4-BE49-F238E27FC236}">
                <a16:creationId xmlns:a16="http://schemas.microsoft.com/office/drawing/2014/main" id="{310D818C-B223-852B-3EEF-C0915D5C2D63}"/>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rot="21177119">
            <a:off x="5283108" y="1026563"/>
            <a:ext cx="2973325" cy="2999544"/>
          </a:xfrm>
          <a:prstGeom prst="rect">
            <a:avLst/>
          </a:prstGeom>
        </p:spPr>
      </p:pic>
    </p:spTree>
    <p:extLst>
      <p:ext uri="{BB962C8B-B14F-4D97-AF65-F5344CB8AC3E}">
        <p14:creationId xmlns:p14="http://schemas.microsoft.com/office/powerpoint/2010/main" val="421299804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ircle(in)">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4A787-D08E-8539-FB0D-90F69C311F9A}"/>
              </a:ext>
            </a:extLst>
          </p:cNvPr>
          <p:cNvSpPr>
            <a:spLocks noGrp="1"/>
          </p:cNvSpPr>
          <p:nvPr>
            <p:ph type="title"/>
          </p:nvPr>
        </p:nvSpPr>
        <p:spPr>
          <a:xfrm>
            <a:off x="0" y="0"/>
            <a:ext cx="12192000" cy="1078219"/>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 -5 SOLAR TO EV  BATTERY &amp; BACK UP BATTERY</a:t>
            </a:r>
          </a:p>
        </p:txBody>
      </p:sp>
      <p:sp>
        <p:nvSpPr>
          <p:cNvPr id="5" name="Slide Number Placeholder 4">
            <a:extLst>
              <a:ext uri="{FF2B5EF4-FFF2-40B4-BE49-F238E27FC236}">
                <a16:creationId xmlns:a16="http://schemas.microsoft.com/office/drawing/2014/main" id="{B97189C6-A7B3-2F1E-8C35-DA9613713739}"/>
              </a:ext>
            </a:extLst>
          </p:cNvPr>
          <p:cNvSpPr>
            <a:spLocks noGrp="1"/>
          </p:cNvSpPr>
          <p:nvPr>
            <p:ph type="sldNum" sz="quarter" idx="12"/>
          </p:nvPr>
        </p:nvSpPr>
        <p:spPr/>
        <p:txBody>
          <a:bodyPr/>
          <a:lstStyle/>
          <a:p>
            <a:fld id="{E565F29F-F7B3-4EEA-A89D-0174512572C7}" type="slidenum">
              <a:rPr lang="en-US" smtClean="0"/>
              <a:t>68</a:t>
            </a:fld>
            <a:endParaRPr lang="en-US"/>
          </a:p>
        </p:txBody>
      </p:sp>
      <p:pic>
        <p:nvPicPr>
          <p:cNvPr id="3" name="Picture 2">
            <a:extLst>
              <a:ext uri="{FF2B5EF4-FFF2-40B4-BE49-F238E27FC236}">
                <a16:creationId xmlns:a16="http://schemas.microsoft.com/office/drawing/2014/main" id="{2EB80C4C-0F82-7C61-E677-796F4018A0F5}"/>
              </a:ext>
            </a:extLst>
          </p:cNvPr>
          <p:cNvPicPr>
            <a:picLocks noChangeAspect="1"/>
          </p:cNvPicPr>
          <p:nvPr/>
        </p:nvPicPr>
        <p:blipFill>
          <a:blip r:embed="rId2"/>
          <a:stretch>
            <a:fillRect/>
          </a:stretch>
        </p:blipFill>
        <p:spPr>
          <a:xfrm>
            <a:off x="739898" y="1078219"/>
            <a:ext cx="11766883" cy="5278131"/>
          </a:xfrm>
          <a:prstGeom prst="rect">
            <a:avLst/>
          </a:prstGeom>
          <a:effectLst>
            <a:outerShdw blurRad="50800" dist="50800" dir="5400000" algn="ctr" rotWithShape="0">
              <a:srgbClr val="000000">
                <a:alpha val="0"/>
              </a:srgbClr>
            </a:outerShdw>
            <a:softEdge rad="419100"/>
          </a:effectLst>
        </p:spPr>
      </p:pic>
      <p:pic>
        <p:nvPicPr>
          <p:cNvPr id="4" name="Picture 3">
            <a:extLst>
              <a:ext uri="{FF2B5EF4-FFF2-40B4-BE49-F238E27FC236}">
                <a16:creationId xmlns:a16="http://schemas.microsoft.com/office/drawing/2014/main" id="{F990885E-6F5D-D52A-D683-AF825EAEBED4}"/>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rot="21177119">
            <a:off x="7280349" y="1086721"/>
            <a:ext cx="2973325" cy="2999544"/>
          </a:xfrm>
          <a:prstGeom prst="rect">
            <a:avLst/>
          </a:prstGeom>
        </p:spPr>
      </p:pic>
    </p:spTree>
    <p:extLst>
      <p:ext uri="{BB962C8B-B14F-4D97-AF65-F5344CB8AC3E}">
        <p14:creationId xmlns:p14="http://schemas.microsoft.com/office/powerpoint/2010/main" val="315087289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ircle(in)">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4A787-D08E-8539-FB0D-90F69C311F9A}"/>
              </a:ext>
            </a:extLst>
          </p:cNvPr>
          <p:cNvSpPr>
            <a:spLocks noGrp="1"/>
          </p:cNvSpPr>
          <p:nvPr>
            <p:ph type="title"/>
          </p:nvPr>
        </p:nvSpPr>
        <p:spPr>
          <a:xfrm>
            <a:off x="0" y="0"/>
            <a:ext cx="12192000" cy="1078219"/>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 -5 SOLAR TO EV  BATTERY &amp; BACK UP BATTERY</a:t>
            </a:r>
          </a:p>
        </p:txBody>
      </p:sp>
      <p:sp>
        <p:nvSpPr>
          <p:cNvPr id="5" name="Slide Number Placeholder 4">
            <a:extLst>
              <a:ext uri="{FF2B5EF4-FFF2-40B4-BE49-F238E27FC236}">
                <a16:creationId xmlns:a16="http://schemas.microsoft.com/office/drawing/2014/main" id="{B97189C6-A7B3-2F1E-8C35-DA9613713739}"/>
              </a:ext>
            </a:extLst>
          </p:cNvPr>
          <p:cNvSpPr>
            <a:spLocks noGrp="1"/>
          </p:cNvSpPr>
          <p:nvPr>
            <p:ph type="sldNum" sz="quarter" idx="12"/>
          </p:nvPr>
        </p:nvSpPr>
        <p:spPr/>
        <p:txBody>
          <a:bodyPr/>
          <a:lstStyle/>
          <a:p>
            <a:fld id="{E565F29F-F7B3-4EEA-A89D-0174512572C7}" type="slidenum">
              <a:rPr lang="en-US" smtClean="0"/>
              <a:t>69</a:t>
            </a:fld>
            <a:endParaRPr lang="en-US"/>
          </a:p>
        </p:txBody>
      </p:sp>
      <p:pic>
        <p:nvPicPr>
          <p:cNvPr id="3" name="Picture 2">
            <a:extLst>
              <a:ext uri="{FF2B5EF4-FFF2-40B4-BE49-F238E27FC236}">
                <a16:creationId xmlns:a16="http://schemas.microsoft.com/office/drawing/2014/main" id="{2EB80C4C-0F82-7C61-E677-796F4018A0F5}"/>
              </a:ext>
            </a:extLst>
          </p:cNvPr>
          <p:cNvPicPr>
            <a:picLocks noChangeAspect="1"/>
          </p:cNvPicPr>
          <p:nvPr/>
        </p:nvPicPr>
        <p:blipFill>
          <a:blip r:embed="rId2"/>
          <a:stretch>
            <a:fillRect/>
          </a:stretch>
        </p:blipFill>
        <p:spPr>
          <a:xfrm>
            <a:off x="739898" y="1078219"/>
            <a:ext cx="11766883" cy="5278131"/>
          </a:xfrm>
          <a:prstGeom prst="rect">
            <a:avLst/>
          </a:prstGeom>
          <a:effectLst>
            <a:outerShdw blurRad="50800" dist="50800" dir="5400000" algn="ctr" rotWithShape="0">
              <a:srgbClr val="000000">
                <a:alpha val="0"/>
              </a:srgbClr>
            </a:outerShdw>
            <a:softEdge rad="419100"/>
          </a:effectLst>
        </p:spPr>
      </p:pic>
      <p:pic>
        <p:nvPicPr>
          <p:cNvPr id="4" name="Picture 3">
            <a:extLst>
              <a:ext uri="{FF2B5EF4-FFF2-40B4-BE49-F238E27FC236}">
                <a16:creationId xmlns:a16="http://schemas.microsoft.com/office/drawing/2014/main" id="{0955E78F-FA25-7581-B976-50D27B29FFF2}"/>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rot="21177119">
            <a:off x="7015655" y="4106648"/>
            <a:ext cx="2973325" cy="2999544"/>
          </a:xfrm>
          <a:prstGeom prst="rect">
            <a:avLst/>
          </a:prstGeom>
        </p:spPr>
      </p:pic>
    </p:spTree>
    <p:extLst>
      <p:ext uri="{BB962C8B-B14F-4D97-AF65-F5344CB8AC3E}">
        <p14:creationId xmlns:p14="http://schemas.microsoft.com/office/powerpoint/2010/main" val="101859079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ircle(in)">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36024-E5EF-D0BE-A748-5906809F322D}"/>
              </a:ext>
            </a:extLst>
          </p:cNvPr>
          <p:cNvSpPr>
            <a:spLocks noGrp="1"/>
          </p:cNvSpPr>
          <p:nvPr>
            <p:ph type="title"/>
          </p:nvPr>
        </p:nvSpPr>
        <p:spPr>
          <a:xfrm>
            <a:off x="0" y="0"/>
            <a:ext cx="12192000" cy="1002891"/>
          </a:xfrm>
        </p:spPr>
        <p:txBody>
          <a:bodyPr>
            <a:normAutofit fontScale="90000"/>
          </a:bodyPr>
          <a:lstStyle/>
          <a:p>
            <a:pPr algn="ctr"/>
            <a:r>
              <a:rPr lang="en-US" sz="4400" b="1" dirty="0">
                <a:solidFill>
                  <a:srgbClr val="002060"/>
                </a:solidFill>
                <a:latin typeface="Times New Roman" panose="02020603050405020304" pitchFamily="18" charset="0"/>
                <a:cs typeface="Times New Roman" panose="02020603050405020304" pitchFamily="18" charset="0"/>
              </a:rPr>
              <a:t>LITERATURE SURVEY</a:t>
            </a:r>
            <a:br>
              <a:rPr lang="en-US" sz="4400" b="1" dirty="0">
                <a:latin typeface="Times New Roman" panose="02020603050405020304" pitchFamily="18" charset="0"/>
                <a:cs typeface="Times New Roman" panose="02020603050405020304" pitchFamily="18" charset="0"/>
              </a:rPr>
            </a:br>
            <a:endParaRPr lang="en-US" dirty="0"/>
          </a:p>
        </p:txBody>
      </p:sp>
      <p:graphicFrame>
        <p:nvGraphicFramePr>
          <p:cNvPr id="5" name="Content Placeholder 4">
            <a:extLst>
              <a:ext uri="{FF2B5EF4-FFF2-40B4-BE49-F238E27FC236}">
                <a16:creationId xmlns:a16="http://schemas.microsoft.com/office/drawing/2014/main" id="{EC3D6081-82D5-F9BE-6FD2-31C1E95611D5}"/>
              </a:ext>
            </a:extLst>
          </p:cNvPr>
          <p:cNvGraphicFramePr>
            <a:graphicFrameLocks noGrp="1"/>
          </p:cNvGraphicFramePr>
          <p:nvPr>
            <p:ph idx="1"/>
            <p:extLst>
              <p:ext uri="{D42A27DB-BD31-4B8C-83A1-F6EECF244321}">
                <p14:modId xmlns:p14="http://schemas.microsoft.com/office/powerpoint/2010/main" val="1904468181"/>
              </p:ext>
            </p:extLst>
          </p:nvPr>
        </p:nvGraphicFramePr>
        <p:xfrm>
          <a:off x="0" y="557574"/>
          <a:ext cx="12192000" cy="6300426"/>
        </p:xfrm>
        <a:graphic>
          <a:graphicData uri="http://schemas.openxmlformats.org/drawingml/2006/table">
            <a:tbl>
              <a:tblPr firstRow="1" bandRow="1">
                <a:tableStyleId>{F5AB1C69-6EDB-4FF4-983F-18BD219EF322}</a:tableStyleId>
              </a:tblPr>
              <a:tblGrid>
                <a:gridCol w="5338917">
                  <a:extLst>
                    <a:ext uri="{9D8B030D-6E8A-4147-A177-3AD203B41FA5}">
                      <a16:colId xmlns:a16="http://schemas.microsoft.com/office/drawing/2014/main" val="4104028352"/>
                    </a:ext>
                  </a:extLst>
                </a:gridCol>
                <a:gridCol w="1961536">
                  <a:extLst>
                    <a:ext uri="{9D8B030D-6E8A-4147-A177-3AD203B41FA5}">
                      <a16:colId xmlns:a16="http://schemas.microsoft.com/office/drawing/2014/main" val="748243589"/>
                    </a:ext>
                  </a:extLst>
                </a:gridCol>
                <a:gridCol w="965242">
                  <a:extLst>
                    <a:ext uri="{9D8B030D-6E8A-4147-A177-3AD203B41FA5}">
                      <a16:colId xmlns:a16="http://schemas.microsoft.com/office/drawing/2014/main" val="1938138784"/>
                    </a:ext>
                  </a:extLst>
                </a:gridCol>
                <a:gridCol w="3926305">
                  <a:extLst>
                    <a:ext uri="{9D8B030D-6E8A-4147-A177-3AD203B41FA5}">
                      <a16:colId xmlns:a16="http://schemas.microsoft.com/office/drawing/2014/main" val="366329159"/>
                    </a:ext>
                  </a:extLst>
                </a:gridCol>
              </a:tblGrid>
              <a:tr h="9232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  TITLE ,AUTHOR</a:t>
                      </a:r>
                    </a:p>
                    <a:p>
                      <a:endParaRPr lang="en-US" sz="18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dirty="0">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   PUBLICATION</a:t>
                      </a:r>
                    </a:p>
                    <a:p>
                      <a:endParaRPr lang="en-US" sz="1800" dirty="0">
                        <a:latin typeface="Times New Roman" panose="02020603050405020304" pitchFamily="18" charset="0"/>
                        <a:cs typeface="Times New Roman" panose="02020603050405020304" pitchFamily="18" charset="0"/>
                      </a:endParaRPr>
                    </a:p>
                  </a:txBody>
                  <a:tcPr/>
                </a:tc>
                <a:tc>
                  <a:txBody>
                    <a:bodyPr/>
                    <a:lstStyle/>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Abstract</a:t>
                      </a:r>
                    </a:p>
                    <a:p>
                      <a:endParaRPr lang="en-US"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635041322"/>
                  </a:ext>
                </a:extLst>
              </a:tr>
              <a:tr h="2240505">
                <a:tc>
                  <a:txBody>
                    <a:bodyPr/>
                    <a:lstStyle/>
                    <a:p>
                      <a:pPr algn="just"/>
                      <a:r>
                        <a:rPr lang="en-IN" sz="1600" b="0" i="0" kern="1200" dirty="0" err="1">
                          <a:solidFill>
                            <a:schemeClr val="dk1"/>
                          </a:solidFill>
                          <a:effectLst/>
                          <a:latin typeface="Times New Roman" panose="02020603050405020304" pitchFamily="18" charset="0"/>
                          <a:ea typeface="+mn-ea"/>
                          <a:cs typeface="Times New Roman" panose="02020603050405020304" pitchFamily="18" charset="0"/>
                        </a:rPr>
                        <a:t>A.Safaeinasab</a:t>
                      </a: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 H. S. </a:t>
                      </a:r>
                      <a:r>
                        <a:rPr lang="en-IN" sz="1600" b="0" i="0" kern="1200" dirty="0" err="1">
                          <a:solidFill>
                            <a:schemeClr val="dk1"/>
                          </a:solidFill>
                          <a:effectLst/>
                          <a:latin typeface="Times New Roman" panose="02020603050405020304" pitchFamily="18" charset="0"/>
                          <a:ea typeface="+mn-ea"/>
                          <a:cs typeface="Times New Roman" panose="02020603050405020304" pitchFamily="18" charset="0"/>
                        </a:rPr>
                        <a:t>Gohari</a:t>
                      </a: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 and K. </a:t>
                      </a:r>
                      <a:r>
                        <a:rPr lang="en-IN" sz="1600" b="0" i="0" kern="1200" dirty="0" err="1">
                          <a:solidFill>
                            <a:schemeClr val="dk1"/>
                          </a:solidFill>
                          <a:effectLst/>
                          <a:latin typeface="Times New Roman" panose="02020603050405020304" pitchFamily="18" charset="0"/>
                          <a:ea typeface="+mn-ea"/>
                          <a:cs typeface="Times New Roman" panose="02020603050405020304" pitchFamily="18" charset="0"/>
                        </a:rPr>
                        <a:t>Abbaszadeh</a:t>
                      </a: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 "Design and Control of a Novel Multi-port Bidirectional Buck-Boost Converter Suitable for Hybrid Electric Vehicle Charging Stations," </a:t>
                      </a:r>
                      <a:r>
                        <a:rPr lang="en-IN" sz="1600" b="0" i="1" kern="1200" dirty="0">
                          <a:solidFill>
                            <a:schemeClr val="dk1"/>
                          </a:solidFill>
                          <a:effectLst/>
                          <a:latin typeface="Times New Roman" panose="02020603050405020304" pitchFamily="18" charset="0"/>
                          <a:ea typeface="+mn-ea"/>
                          <a:cs typeface="Times New Roman" panose="02020603050405020304" pitchFamily="18" charset="0"/>
                        </a:rPr>
                        <a:t>2022 30th International Conference on Electrical Engineering (ICEE)</a:t>
                      </a: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 Tehran, Iran, Islamic Republic of, 2022, pp. 1027-1032</a:t>
                      </a:r>
                      <a:endParaRPr lang="en-US" sz="1600" dirty="0">
                        <a:latin typeface="Times New Roman" panose="02020603050405020304" pitchFamily="18" charset="0"/>
                        <a:cs typeface="Times New Roman" panose="02020603050405020304" pitchFamily="18" charset="0"/>
                      </a:endParaRPr>
                    </a:p>
                  </a:txBody>
                  <a:tcPr/>
                </a:tc>
                <a:tc>
                  <a:txBody>
                    <a:bodyPr/>
                    <a:lstStyle/>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            IEEE</a:t>
                      </a:r>
                    </a:p>
                  </a:txBody>
                  <a:tcPr/>
                </a:tc>
                <a:tc>
                  <a:txBody>
                    <a:bodyPr/>
                    <a:lstStyle/>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2022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This paper presents a novel multi-port bidirectional converter for wind, solar, and EV charging stations, featuring various operating modes and a cascade linear controller for voltage stabilization. Simulation in MATLAB validates the system.</a:t>
                      </a:r>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996770089"/>
                  </a:ext>
                </a:extLst>
              </a:tr>
              <a:tr h="1433923">
                <a:tc>
                  <a:txBody>
                    <a:bodyPr/>
                    <a:lstStyle/>
                    <a:p>
                      <a:pPr algn="just"/>
                      <a:r>
                        <a:rPr lang="en-US" sz="1600" dirty="0">
                          <a:latin typeface="Times New Roman" panose="02020603050405020304" pitchFamily="18" charset="0"/>
                          <a:cs typeface="Times New Roman" panose="02020603050405020304" pitchFamily="18" charset="0"/>
                        </a:rPr>
                        <a:t>K.</a:t>
                      </a: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 . S. Vikas, B. </a:t>
                      </a:r>
                      <a:r>
                        <a:rPr lang="en-IN" sz="1600" b="0" i="0" kern="1200" dirty="0" err="1">
                          <a:solidFill>
                            <a:schemeClr val="dk1"/>
                          </a:solidFill>
                          <a:effectLst/>
                          <a:latin typeface="Times New Roman" panose="02020603050405020304" pitchFamily="18" charset="0"/>
                          <a:ea typeface="+mn-ea"/>
                          <a:cs typeface="Times New Roman" panose="02020603050405020304" pitchFamily="18" charset="0"/>
                        </a:rPr>
                        <a:t>Raviteja</a:t>
                      </a: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 Reddy, S. G. </a:t>
                      </a:r>
                      <a:r>
                        <a:rPr lang="en-IN" sz="1600" b="0" i="0" kern="1200" dirty="0" err="1">
                          <a:solidFill>
                            <a:schemeClr val="dk1"/>
                          </a:solidFill>
                          <a:effectLst/>
                          <a:latin typeface="Times New Roman" panose="02020603050405020304" pitchFamily="18" charset="0"/>
                          <a:ea typeface="+mn-ea"/>
                          <a:cs typeface="Times New Roman" panose="02020603050405020304" pitchFamily="18" charset="0"/>
                        </a:rPr>
                        <a:t>Abijith</a:t>
                      </a: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 and M. R. Sindhu, "Controller for Charging Electric Vehicles at Workplaces using Solar Energy," </a:t>
                      </a:r>
                      <a:r>
                        <a:rPr lang="en-IN" sz="1600" b="0" i="1" kern="1200" dirty="0">
                          <a:solidFill>
                            <a:schemeClr val="dk1"/>
                          </a:solidFill>
                          <a:effectLst/>
                          <a:latin typeface="Times New Roman" panose="02020603050405020304" pitchFamily="18" charset="0"/>
                          <a:ea typeface="+mn-ea"/>
                          <a:cs typeface="Times New Roman" panose="02020603050405020304" pitchFamily="18" charset="0"/>
                        </a:rPr>
                        <a:t>2019 International Conference on Communication and Signal Processing (ICCSP)</a:t>
                      </a: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 Chennai, India, 2019, pp. 0862-0866</a:t>
                      </a:r>
                      <a:endParaRPr lang="en-US" sz="1600" dirty="0">
                        <a:latin typeface="Times New Roman" panose="02020603050405020304" pitchFamily="18" charset="0"/>
                        <a:cs typeface="Times New Roman" panose="02020603050405020304" pitchFamily="18" charset="0"/>
                      </a:endParaRPr>
                    </a:p>
                  </a:txBody>
                  <a:tcPr/>
                </a:tc>
                <a:tc>
                  <a:txBody>
                    <a:bodyPr/>
                    <a:lstStyle/>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pPr algn="ctr"/>
                      <a:r>
                        <a:rPr lang="en-US" sz="1600" dirty="0">
                          <a:latin typeface="Times New Roman" panose="02020603050405020304" pitchFamily="18" charset="0"/>
                          <a:cs typeface="Times New Roman" panose="02020603050405020304" pitchFamily="18" charset="0"/>
                        </a:rPr>
                        <a:t>IEEE</a:t>
                      </a:r>
                    </a:p>
                  </a:txBody>
                  <a:tcPr/>
                </a:tc>
                <a:tc>
                  <a:txBody>
                    <a:bodyPr/>
                    <a:lstStyle/>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2019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Solar-integrated EV charging station designed and implemented, can charge 2 EVs in 7 hours even with intermittent solar power.</a:t>
                      </a:r>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98181976"/>
                  </a:ext>
                </a:extLst>
              </a:tr>
              <a:tr h="1702783">
                <a:tc>
                  <a:txBody>
                    <a:bodyPr/>
                    <a:lstStyle/>
                    <a:p>
                      <a:pPr algn="just"/>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S. </a:t>
                      </a:r>
                      <a:r>
                        <a:rPr lang="en-IN" sz="1600" b="0" i="0" kern="1200" dirty="0" err="1">
                          <a:solidFill>
                            <a:schemeClr val="dk1"/>
                          </a:solidFill>
                          <a:effectLst/>
                          <a:latin typeface="Times New Roman" panose="02020603050405020304" pitchFamily="18" charset="0"/>
                          <a:ea typeface="+mn-ea"/>
                          <a:cs typeface="Times New Roman" panose="02020603050405020304" pitchFamily="18" charset="0"/>
                        </a:rPr>
                        <a:t>Palanidoss</a:t>
                      </a: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 and T. V. S. Vishnu, "Experimental analysis of conventional buck and boost converter with integrated dual output converter," </a:t>
                      </a:r>
                      <a:r>
                        <a:rPr lang="en-IN" sz="1600" b="0" i="1" kern="1200" dirty="0">
                          <a:solidFill>
                            <a:schemeClr val="dk1"/>
                          </a:solidFill>
                          <a:effectLst/>
                          <a:latin typeface="Times New Roman" panose="02020603050405020304" pitchFamily="18" charset="0"/>
                          <a:ea typeface="+mn-ea"/>
                          <a:cs typeface="Times New Roman" panose="02020603050405020304" pitchFamily="18" charset="0"/>
                        </a:rPr>
                        <a:t>2017 International Conference on Electrical, Electronics, Communication, Computer, and Optimization Techniques (ICEECCOT)</a:t>
                      </a: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 Mysuru, India, 2017, pp. 323-329</a:t>
                      </a:r>
                      <a:endParaRPr lang="en-US" sz="1600" dirty="0">
                        <a:latin typeface="Times New Roman" panose="02020603050405020304" pitchFamily="18" charset="0"/>
                        <a:cs typeface="Times New Roman" panose="02020603050405020304" pitchFamily="18" charset="0"/>
                      </a:endParaRPr>
                    </a:p>
                  </a:txBody>
                  <a:tcPr/>
                </a:tc>
                <a:tc>
                  <a:txBody>
                    <a:bodyPr/>
                    <a:lstStyle/>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pPr algn="ctr"/>
                      <a:r>
                        <a:rPr lang="en-US" sz="1600" dirty="0">
                          <a:latin typeface="Times New Roman" panose="02020603050405020304" pitchFamily="18" charset="0"/>
                          <a:cs typeface="Times New Roman" panose="02020603050405020304" pitchFamily="18" charset="0"/>
                        </a:rPr>
                        <a:t>IEEE</a:t>
                      </a:r>
                    </a:p>
                  </a:txBody>
                  <a:tcPr/>
                </a:tc>
                <a:tc>
                  <a:txBody>
                    <a:bodyPr/>
                    <a:lstStyle/>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2017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i="0" kern="1200" dirty="0">
                          <a:solidFill>
                            <a:schemeClr val="dk1"/>
                          </a:solidFill>
                          <a:effectLst/>
                          <a:latin typeface="Times New Roman" panose="02020603050405020304" pitchFamily="18" charset="0"/>
                          <a:ea typeface="+mn-ea"/>
                          <a:cs typeface="Times New Roman" panose="02020603050405020304" pitchFamily="18" charset="0"/>
                        </a:rPr>
                        <a:t>Designing a buck converter involves stepping down voltage, while a boost converter increases voltage, both essential for power conversion applications.</a:t>
                      </a:r>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86439218"/>
                  </a:ext>
                </a:extLst>
              </a:tr>
            </a:tbl>
          </a:graphicData>
        </a:graphic>
      </p:graphicFrame>
      <p:sp>
        <p:nvSpPr>
          <p:cNvPr id="6" name="Slide Number Placeholder 3">
            <a:extLst>
              <a:ext uri="{FF2B5EF4-FFF2-40B4-BE49-F238E27FC236}">
                <a16:creationId xmlns:a16="http://schemas.microsoft.com/office/drawing/2014/main" id="{5187B7B5-703D-AFA5-673A-E1DF3DC96198}"/>
              </a:ext>
            </a:extLst>
          </p:cNvPr>
          <p:cNvSpPr>
            <a:spLocks noGrp="1"/>
          </p:cNvSpPr>
          <p:nvPr>
            <p:ph type="sldNum" sz="quarter" idx="12"/>
          </p:nvPr>
        </p:nvSpPr>
        <p:spPr>
          <a:xfrm>
            <a:off x="10828421" y="6366844"/>
            <a:ext cx="757989" cy="365125"/>
          </a:xfrm>
        </p:spPr>
        <p:txBody>
          <a:bodyPr/>
          <a:lstStyle/>
          <a:p>
            <a:fld id="{E565F29F-F7B3-4EEA-A89D-0174512572C7}" type="slidenum">
              <a:rPr lang="en-US" sz="1800" smtClean="0">
                <a:latin typeface="Times New Roman" panose="02020603050405020304" pitchFamily="18" charset="0"/>
                <a:cs typeface="Times New Roman" panose="02020603050405020304" pitchFamily="18" charset="0"/>
              </a:rPr>
              <a:t>7</a:t>
            </a:fld>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8471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4A787-D08E-8539-FB0D-90F69C311F9A}"/>
              </a:ext>
            </a:extLst>
          </p:cNvPr>
          <p:cNvSpPr>
            <a:spLocks noGrp="1"/>
          </p:cNvSpPr>
          <p:nvPr>
            <p:ph type="title"/>
          </p:nvPr>
        </p:nvSpPr>
        <p:spPr>
          <a:xfrm>
            <a:off x="0" y="0"/>
            <a:ext cx="12192000" cy="1078219"/>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 -5 SOLAR TO EV  BATTERY &amp; BACK UP BATTERY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395A0E7-788A-B81B-C4A3-35F5BFA0A56A}"/>
                  </a:ext>
                </a:extLst>
              </p:cNvPr>
              <p:cNvSpPr>
                <a:spLocks noGrp="1"/>
              </p:cNvSpPr>
              <p:nvPr>
                <p:ph sz="half" idx="1"/>
              </p:nvPr>
            </p:nvSpPr>
            <p:spPr>
              <a:xfrm>
                <a:off x="206477" y="1078219"/>
                <a:ext cx="5078352" cy="5643255"/>
              </a:xfrm>
            </p:spPr>
            <p:txBody>
              <a:bodyPr/>
              <a:lstStyle/>
              <a:p>
                <a:r>
                  <a:rPr lang="en-US" dirty="0">
                    <a:latin typeface="Times New Roman" panose="02020603050405020304" pitchFamily="18" charset="0"/>
                    <a:cs typeface="Times New Roman" panose="02020603050405020304" pitchFamily="18" charset="0"/>
                  </a:rPr>
                  <a:t>BUCK BOOST CONVERTER</a:t>
                </a:r>
              </a:p>
              <a:p>
                <a:pPr marL="0" indent="0">
                  <a:buNone/>
                </a:pPr>
                <a:r>
                  <a:rPr lang="en-US" dirty="0">
                    <a:latin typeface="Times New Roman" panose="02020603050405020304" pitchFamily="18" charset="0"/>
                    <a:cs typeface="Times New Roman" panose="02020603050405020304" pitchFamily="18" charset="0"/>
                  </a:rPr>
                  <a:t>    Pin = 28.7kW</a:t>
                </a:r>
              </a:p>
              <a:p>
                <a:pPr marL="0" indent="0">
                  <a:buNone/>
                </a:pPr>
                <a:r>
                  <a:rPr lang="en-US" dirty="0">
                    <a:latin typeface="Times New Roman" panose="02020603050405020304" pitchFamily="18" charset="0"/>
                    <a:cs typeface="Times New Roman" panose="02020603050405020304" pitchFamily="18" charset="0"/>
                  </a:rPr>
                  <a:t>    Pout = 27.8kW</a:t>
                </a:r>
              </a:p>
              <a:p>
                <a:pPr marL="0" indent="0">
                  <a:buNone/>
                </a:pPr>
                <a:r>
                  <a:rPr lang="en-US" dirty="0">
                    <a:latin typeface="Times New Roman" panose="02020603050405020304" pitchFamily="18" charset="0"/>
                    <a:cs typeface="Times New Roman" panose="02020603050405020304" pitchFamily="18" charset="0"/>
                  </a:rPr>
                  <a:t>    </a:t>
                </a:r>
                <a:r>
                  <a:rPr lang="el-GR" dirty="0">
                    <a:solidFill>
                      <a:srgbClr val="202124"/>
                    </a:solidFill>
                    <a:latin typeface="Google Sans"/>
                  </a:rPr>
                  <a:t>η</a:t>
                </a:r>
                <a:r>
                  <a:rPr lang="en-US" dirty="0">
                    <a:solidFill>
                      <a:srgbClr val="202124"/>
                    </a:solidFill>
                    <a:latin typeface="Google Sans"/>
                  </a:rPr>
                  <a:t>total = </a:t>
                </a:r>
                <a14:m>
                  <m:oMath xmlns:m="http://schemas.openxmlformats.org/officeDocument/2006/math">
                    <m:f>
                      <m:fPr>
                        <m:ctrlPr>
                          <a:rPr lang="en-US" i="1" smtClean="0">
                            <a:solidFill>
                              <a:srgbClr val="202124"/>
                            </a:solidFill>
                            <a:latin typeface="Cambria Math" panose="02040503050406030204" pitchFamily="18" charset="0"/>
                          </a:rPr>
                        </m:ctrlPr>
                      </m:fPr>
                      <m:num>
                        <m:r>
                          <a:rPr lang="en-US" b="0" i="1" smtClean="0">
                            <a:solidFill>
                              <a:srgbClr val="202124"/>
                            </a:solidFill>
                            <a:latin typeface="Cambria Math" panose="02040503050406030204" pitchFamily="18" charset="0"/>
                          </a:rPr>
                          <m:t>27.8</m:t>
                        </m:r>
                      </m:num>
                      <m:den>
                        <m:r>
                          <a:rPr lang="en-US" b="0" i="1" smtClean="0">
                            <a:solidFill>
                              <a:srgbClr val="202124"/>
                            </a:solidFill>
                            <a:latin typeface="Cambria Math" panose="02040503050406030204" pitchFamily="18" charset="0"/>
                          </a:rPr>
                          <m:t>28.7</m:t>
                        </m:r>
                      </m:den>
                    </m:f>
                  </m:oMath>
                </a14:m>
                <a:r>
                  <a:rPr lang="en-US" dirty="0">
                    <a:solidFill>
                      <a:srgbClr val="202124"/>
                    </a:solidFill>
                    <a:latin typeface="Google Sans"/>
                  </a:rPr>
                  <a:t> = 96.86%</a:t>
                </a:r>
              </a:p>
              <a:p>
                <a:pPr marL="0" indent="0">
                  <a:buNone/>
                </a:pPr>
                <a:r>
                  <a:rPr lang="en-US" dirty="0">
                    <a:solidFill>
                      <a:srgbClr val="202124"/>
                    </a:solidFill>
                    <a:latin typeface="Google Sans"/>
                    <a:cs typeface="Times New Roman" panose="02020603050405020304" pitchFamily="18" charset="0"/>
                  </a:rPr>
                  <a:t>                   </a:t>
                </a:r>
              </a:p>
              <a:p>
                <a:r>
                  <a:rPr lang="en-US" dirty="0">
                    <a:solidFill>
                      <a:srgbClr val="202124"/>
                    </a:solidFill>
                    <a:latin typeface="Times New Roman" panose="02020603050405020304" pitchFamily="18" charset="0"/>
                    <a:cs typeface="Times New Roman" panose="02020603050405020304" pitchFamily="18" charset="0"/>
                  </a:rPr>
                  <a:t>Bi directional converter</a:t>
                </a:r>
              </a:p>
              <a:p>
                <a:pPr marL="0" indent="0">
                  <a:buNone/>
                </a:pPr>
                <a:r>
                  <a:rPr lang="en-US" dirty="0">
                    <a:solidFill>
                      <a:srgbClr val="202124"/>
                    </a:solidFill>
                    <a:latin typeface="Times New Roman" panose="02020603050405020304" pitchFamily="18" charset="0"/>
                    <a:cs typeface="Times New Roman" panose="02020603050405020304" pitchFamily="18" charset="0"/>
                  </a:rPr>
                  <a:t>   Pout = 5725W</a:t>
                </a:r>
              </a:p>
              <a:p>
                <a:pPr marL="0" indent="0">
                  <a:buNone/>
                </a:pPr>
                <a:r>
                  <a:rPr lang="en-US" dirty="0">
                    <a:solidFill>
                      <a:srgbClr val="202124"/>
                    </a:solidFill>
                    <a:latin typeface="Times New Roman" panose="02020603050405020304" pitchFamily="18" charset="0"/>
                    <a:cs typeface="Times New Roman" panose="02020603050405020304" pitchFamily="18" charset="0"/>
                  </a:rPr>
                  <a:t>   Pin = 5809W</a:t>
                </a:r>
              </a:p>
              <a:p>
                <a:pPr marL="0" indent="0">
                  <a:buNone/>
                </a:pPr>
                <a:r>
                  <a:rPr lang="en-US" dirty="0">
                    <a:solidFill>
                      <a:srgbClr val="202124"/>
                    </a:solidFill>
                    <a:latin typeface="Times New Roman" panose="02020603050405020304" pitchFamily="18" charset="0"/>
                    <a:cs typeface="Times New Roman" panose="02020603050405020304" pitchFamily="18" charset="0"/>
                  </a:rPr>
                  <a:t>   </a:t>
                </a:r>
                <a:r>
                  <a:rPr lang="el-GR" dirty="0">
                    <a:solidFill>
                      <a:srgbClr val="202124"/>
                    </a:solidFill>
                    <a:latin typeface="Google Sans"/>
                  </a:rPr>
                  <a:t>η</a:t>
                </a:r>
                <a:r>
                  <a:rPr lang="en-US" dirty="0">
                    <a:solidFill>
                      <a:srgbClr val="202124"/>
                    </a:solidFill>
                    <a:latin typeface="Google Sans"/>
                  </a:rPr>
                  <a:t> total =  </a:t>
                </a:r>
                <a14:m>
                  <m:oMath xmlns:m="http://schemas.openxmlformats.org/officeDocument/2006/math">
                    <m:f>
                      <m:fPr>
                        <m:ctrlPr>
                          <a:rPr lang="en-US" i="1" smtClean="0">
                            <a:solidFill>
                              <a:srgbClr val="202124"/>
                            </a:solidFill>
                            <a:latin typeface="Cambria Math" panose="02040503050406030204" pitchFamily="18" charset="0"/>
                          </a:rPr>
                        </m:ctrlPr>
                      </m:fPr>
                      <m:num>
                        <m:r>
                          <a:rPr lang="en-US" b="0" i="1" smtClean="0">
                            <a:solidFill>
                              <a:srgbClr val="202124"/>
                            </a:solidFill>
                            <a:latin typeface="Cambria Math" panose="02040503050406030204" pitchFamily="18" charset="0"/>
                          </a:rPr>
                          <m:t>5809</m:t>
                        </m:r>
                      </m:num>
                      <m:den>
                        <m:r>
                          <a:rPr lang="en-US" b="0" i="1" smtClean="0">
                            <a:solidFill>
                              <a:srgbClr val="202124"/>
                            </a:solidFill>
                            <a:latin typeface="Cambria Math" panose="02040503050406030204" pitchFamily="18" charset="0"/>
                          </a:rPr>
                          <m:t>5775</m:t>
                        </m:r>
                      </m:den>
                    </m:f>
                  </m:oMath>
                </a14:m>
                <a:r>
                  <a:rPr lang="en-US" dirty="0">
                    <a:solidFill>
                      <a:srgbClr val="202124"/>
                    </a:solidFill>
                    <a:latin typeface="Google Sans"/>
                  </a:rPr>
                  <a:t>  = 98.5%</a:t>
                </a:r>
              </a:p>
              <a:p>
                <a:pPr marL="0" indent="0">
                  <a:buNone/>
                </a:pPr>
                <a:r>
                  <a:rPr lang="en-US" dirty="0">
                    <a:solidFill>
                      <a:srgbClr val="202124"/>
                    </a:solidFill>
                    <a:latin typeface="Google Sans"/>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7395A0E7-788A-B81B-C4A3-35F5BFA0A56A}"/>
                  </a:ext>
                </a:extLst>
              </p:cNvPr>
              <p:cNvSpPr>
                <a:spLocks noGrp="1" noRot="1" noChangeAspect="1" noMove="1" noResize="1" noEditPoints="1" noAdjustHandles="1" noChangeArrowheads="1" noChangeShapeType="1" noTextEdit="1"/>
              </p:cNvSpPr>
              <p:nvPr>
                <p:ph sz="half" idx="1"/>
              </p:nvPr>
            </p:nvSpPr>
            <p:spPr>
              <a:xfrm>
                <a:off x="206477" y="1078219"/>
                <a:ext cx="5078352" cy="5643255"/>
              </a:xfrm>
              <a:blipFill>
                <a:blip r:embed="rId2"/>
                <a:stretch>
                  <a:fillRect l="-2244" t="-1794"/>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B97189C6-A7B3-2F1E-8C35-DA9613713739}"/>
              </a:ext>
            </a:extLst>
          </p:cNvPr>
          <p:cNvSpPr>
            <a:spLocks noGrp="1"/>
          </p:cNvSpPr>
          <p:nvPr>
            <p:ph type="sldNum" sz="quarter" idx="12"/>
          </p:nvPr>
        </p:nvSpPr>
        <p:spPr/>
        <p:txBody>
          <a:bodyPr/>
          <a:lstStyle/>
          <a:p>
            <a:fld id="{E565F29F-F7B3-4EEA-A89D-0174512572C7}" type="slidenum">
              <a:rPr lang="en-US" smtClean="0"/>
              <a:t>70</a:t>
            </a:fld>
            <a:endParaRPr lang="en-US"/>
          </a:p>
        </p:txBody>
      </p:sp>
      <p:pic>
        <p:nvPicPr>
          <p:cNvPr id="4" name="Picture 3">
            <a:extLst>
              <a:ext uri="{FF2B5EF4-FFF2-40B4-BE49-F238E27FC236}">
                <a16:creationId xmlns:a16="http://schemas.microsoft.com/office/drawing/2014/main" id="{2A5A9A36-D58C-E05F-7F20-3BFAAE6B15C9}"/>
              </a:ext>
            </a:extLst>
          </p:cNvPr>
          <p:cNvPicPr>
            <a:picLocks noChangeAspect="1"/>
          </p:cNvPicPr>
          <p:nvPr/>
        </p:nvPicPr>
        <p:blipFill>
          <a:blip r:embed="rId3"/>
          <a:stretch>
            <a:fillRect/>
          </a:stretch>
        </p:blipFill>
        <p:spPr>
          <a:xfrm>
            <a:off x="3881068" y="1078219"/>
            <a:ext cx="8226711" cy="5278131"/>
          </a:xfrm>
          <a:prstGeom prst="rect">
            <a:avLst/>
          </a:prstGeom>
          <a:effectLst>
            <a:outerShdw blurRad="50800" dist="50800" dir="5400000" algn="ctr" rotWithShape="0">
              <a:srgbClr val="000000">
                <a:alpha val="0"/>
              </a:srgbClr>
            </a:outerShdw>
            <a:softEdge rad="419100"/>
          </a:effectLst>
        </p:spPr>
      </p:pic>
    </p:spTree>
    <p:extLst>
      <p:ext uri="{BB962C8B-B14F-4D97-AF65-F5344CB8AC3E}">
        <p14:creationId xmlns:p14="http://schemas.microsoft.com/office/powerpoint/2010/main" val="28601599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ircle(in)">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down)">
                                      <p:cBhvr>
                                        <p:cTn id="17" dur="500"/>
                                        <p:tgtEl>
                                          <p:spTgt spid="3">
                                            <p:txEl>
                                              <p:pRg st="0" end="0"/>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wipe(down)">
                                      <p:cBhvr>
                                        <p:cTn id="20" dur="500"/>
                                        <p:tgtEl>
                                          <p:spTgt spid="3">
                                            <p:txEl>
                                              <p:pRg st="1" end="1"/>
                                            </p:txEl>
                                          </p:spTgt>
                                        </p:tgtEl>
                                      </p:cBhvr>
                                    </p:animEffect>
                                  </p:childTnLst>
                                </p:cTn>
                              </p:par>
                              <p:par>
                                <p:cTn id="21" presetID="22" presetClass="entr" presetSubtype="4"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wipe(down)">
                                      <p:cBhvr>
                                        <p:cTn id="23" dur="500"/>
                                        <p:tgtEl>
                                          <p:spTgt spid="3">
                                            <p:txEl>
                                              <p:pRg st="2" end="2"/>
                                            </p:txEl>
                                          </p:spTgt>
                                        </p:tgtEl>
                                      </p:cBhvr>
                                    </p:animEffect>
                                  </p:childTnLst>
                                </p:cTn>
                              </p:par>
                              <p:par>
                                <p:cTn id="24" presetID="22" presetClass="entr" presetSubtype="4" fill="hold" nodeType="with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wipe(down)">
                                      <p:cBhvr>
                                        <p:cTn id="26" dur="500"/>
                                        <p:tgtEl>
                                          <p:spTgt spid="3">
                                            <p:txEl>
                                              <p:pRg st="3" end="3"/>
                                            </p:txEl>
                                          </p:spTgt>
                                        </p:tgtEl>
                                      </p:cBhvr>
                                    </p:animEffect>
                                  </p:childTnLst>
                                </p:cTn>
                              </p:par>
                              <p:par>
                                <p:cTn id="27" presetID="22" presetClass="entr" presetSubtype="4"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wipe(down)">
                                      <p:cBhvr>
                                        <p:cTn id="29" dur="500"/>
                                        <p:tgtEl>
                                          <p:spTgt spid="3">
                                            <p:txEl>
                                              <p:pRg st="4" end="4"/>
                                            </p:txEl>
                                          </p:spTgt>
                                        </p:tgtEl>
                                      </p:cBhvr>
                                    </p:animEffect>
                                  </p:childTnLst>
                                </p:cTn>
                              </p:par>
                              <p:par>
                                <p:cTn id="30" presetID="22" presetClass="entr" presetSubtype="4" fill="hold" nodeType="with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par>
                                <p:cTn id="33" presetID="22" presetClass="entr" presetSubtype="4" fill="hold"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wipe(down)">
                                      <p:cBhvr>
                                        <p:cTn id="35" dur="500"/>
                                        <p:tgtEl>
                                          <p:spTgt spid="3">
                                            <p:txEl>
                                              <p:pRg st="6" end="6"/>
                                            </p:txEl>
                                          </p:spTgt>
                                        </p:tgtEl>
                                      </p:cBhvr>
                                    </p:animEffect>
                                  </p:childTnLst>
                                </p:cTn>
                              </p:par>
                              <p:par>
                                <p:cTn id="36" presetID="22" presetClass="entr" presetSubtype="4" fill="hold" nodeType="with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wipe(down)">
                                      <p:cBhvr>
                                        <p:cTn id="38" dur="500"/>
                                        <p:tgtEl>
                                          <p:spTgt spid="3">
                                            <p:txEl>
                                              <p:pRg st="7" end="7"/>
                                            </p:txEl>
                                          </p:spTgt>
                                        </p:tgtEl>
                                      </p:cBhvr>
                                    </p:animEffect>
                                  </p:childTnLst>
                                </p:cTn>
                              </p:par>
                              <p:par>
                                <p:cTn id="39" presetID="22" presetClass="entr" presetSubtype="4" fill="hold"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wipe(down)">
                                      <p:cBhvr>
                                        <p:cTn id="4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4A787-D08E-8539-FB0D-90F69C311F9A}"/>
              </a:ext>
            </a:extLst>
          </p:cNvPr>
          <p:cNvSpPr>
            <a:spLocks noGrp="1"/>
          </p:cNvSpPr>
          <p:nvPr>
            <p:ph type="title"/>
          </p:nvPr>
        </p:nvSpPr>
        <p:spPr>
          <a:xfrm>
            <a:off x="0" y="0"/>
            <a:ext cx="12192000" cy="1078219"/>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MODE -5 SOLAR TO EV  BATTERY &amp; BACK UP BATTERY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395A0E7-788A-B81B-C4A3-35F5BFA0A56A}"/>
                  </a:ext>
                </a:extLst>
              </p:cNvPr>
              <p:cNvSpPr>
                <a:spLocks noGrp="1"/>
              </p:cNvSpPr>
              <p:nvPr>
                <p:ph sz="half" idx="1"/>
              </p:nvPr>
            </p:nvSpPr>
            <p:spPr>
              <a:xfrm>
                <a:off x="206477" y="1078219"/>
                <a:ext cx="5078352" cy="5643255"/>
              </a:xfrm>
            </p:spPr>
            <p:txBody>
              <a:bodyPr>
                <a:normAutofit fontScale="62500" lnSpcReduction="20000"/>
              </a:bodyPr>
              <a:lstStyle/>
              <a:p>
                <a:r>
                  <a:rPr lang="en-US" dirty="0">
                    <a:latin typeface="Times New Roman" panose="02020603050405020304" pitchFamily="18" charset="0"/>
                    <a:cs typeface="Times New Roman" panose="02020603050405020304" pitchFamily="18" charset="0"/>
                  </a:rPr>
                  <a:t>BUCK CONVERTER</a:t>
                </a:r>
              </a:p>
              <a:p>
                <a:pPr marL="0" indent="0">
                  <a:buNone/>
                </a:pPr>
                <a:r>
                  <a:rPr lang="en-US" dirty="0">
                    <a:latin typeface="Times New Roman" panose="02020603050405020304" pitchFamily="18" charset="0"/>
                    <a:cs typeface="Times New Roman" panose="02020603050405020304" pitchFamily="18" charset="0"/>
                  </a:rPr>
                  <a:t>    Pin = 22kW</a:t>
                </a:r>
              </a:p>
              <a:p>
                <a:pPr marL="0" indent="0">
                  <a:buNone/>
                </a:pPr>
                <a:r>
                  <a:rPr lang="en-US" dirty="0">
                    <a:latin typeface="Times New Roman" panose="02020603050405020304" pitchFamily="18" charset="0"/>
                    <a:cs typeface="Times New Roman" panose="02020603050405020304" pitchFamily="18" charset="0"/>
                  </a:rPr>
                  <a:t>    Pout = 21.3kW</a:t>
                </a:r>
              </a:p>
              <a:p>
                <a:pPr marL="0" indent="0">
                  <a:buNone/>
                </a:pPr>
                <a:r>
                  <a:rPr lang="en-US" dirty="0">
                    <a:latin typeface="Times New Roman" panose="02020603050405020304" pitchFamily="18" charset="0"/>
                    <a:cs typeface="Times New Roman" panose="02020603050405020304" pitchFamily="18" charset="0"/>
                  </a:rPr>
                  <a:t>    </a:t>
                </a:r>
                <a:r>
                  <a:rPr lang="el-GR" dirty="0">
                    <a:solidFill>
                      <a:srgbClr val="202124"/>
                    </a:solidFill>
                    <a:latin typeface="Google Sans"/>
                  </a:rPr>
                  <a:t>η</a:t>
                </a:r>
                <a:r>
                  <a:rPr lang="en-US" dirty="0">
                    <a:solidFill>
                      <a:srgbClr val="202124"/>
                    </a:solidFill>
                    <a:latin typeface="Google Sans"/>
                  </a:rPr>
                  <a:t>total = </a:t>
                </a:r>
                <a14:m>
                  <m:oMath xmlns:m="http://schemas.openxmlformats.org/officeDocument/2006/math">
                    <m:f>
                      <m:fPr>
                        <m:ctrlPr>
                          <a:rPr lang="en-US" i="1" smtClean="0">
                            <a:solidFill>
                              <a:srgbClr val="202124"/>
                            </a:solidFill>
                            <a:latin typeface="Cambria Math" panose="02040503050406030204" pitchFamily="18" charset="0"/>
                          </a:rPr>
                        </m:ctrlPr>
                      </m:fPr>
                      <m:num>
                        <m:r>
                          <a:rPr lang="en-US" b="0" i="1" smtClean="0">
                            <a:solidFill>
                              <a:srgbClr val="202124"/>
                            </a:solidFill>
                            <a:latin typeface="Cambria Math" panose="02040503050406030204" pitchFamily="18" charset="0"/>
                          </a:rPr>
                          <m:t>2</m:t>
                        </m:r>
                        <m:r>
                          <a:rPr lang="en-IN" b="0" i="1" smtClean="0">
                            <a:solidFill>
                              <a:srgbClr val="202124"/>
                            </a:solidFill>
                            <a:latin typeface="Cambria Math" panose="02040503050406030204" pitchFamily="18" charset="0"/>
                          </a:rPr>
                          <m:t>1.3</m:t>
                        </m:r>
                      </m:num>
                      <m:den>
                        <m:r>
                          <a:rPr lang="en-US" b="0" i="1" smtClean="0">
                            <a:solidFill>
                              <a:srgbClr val="202124"/>
                            </a:solidFill>
                            <a:latin typeface="Cambria Math" panose="02040503050406030204" pitchFamily="18" charset="0"/>
                          </a:rPr>
                          <m:t>2</m:t>
                        </m:r>
                        <m:r>
                          <a:rPr lang="en-IN" b="0" i="1" smtClean="0">
                            <a:solidFill>
                              <a:srgbClr val="202124"/>
                            </a:solidFill>
                            <a:latin typeface="Cambria Math" panose="02040503050406030204" pitchFamily="18" charset="0"/>
                          </a:rPr>
                          <m:t>2</m:t>
                        </m:r>
                      </m:den>
                    </m:f>
                  </m:oMath>
                </a14:m>
                <a:r>
                  <a:rPr lang="en-US" dirty="0">
                    <a:solidFill>
                      <a:srgbClr val="202124"/>
                    </a:solidFill>
                    <a:latin typeface="Google Sans"/>
                  </a:rPr>
                  <a:t> = 96.81%</a:t>
                </a:r>
              </a:p>
              <a:p>
                <a:pPr marL="0" indent="0">
                  <a:buNone/>
                </a:pPr>
                <a:r>
                  <a:rPr lang="en-US" dirty="0">
                    <a:solidFill>
                      <a:srgbClr val="202124"/>
                    </a:solidFill>
                    <a:latin typeface="Google Sans"/>
                    <a:cs typeface="Times New Roman" panose="02020603050405020304" pitchFamily="18" charset="0"/>
                  </a:rPr>
                  <a:t>                   </a:t>
                </a:r>
              </a:p>
              <a:p>
                <a:pPr marL="0" indent="0">
                  <a:buNone/>
                </a:pPr>
                <a:r>
                  <a:rPr lang="en-US" dirty="0">
                    <a:solidFill>
                      <a:srgbClr val="202124"/>
                    </a:solidFill>
                    <a:latin typeface="Times New Roman" panose="02020603050405020304" pitchFamily="18" charset="0"/>
                    <a:cs typeface="Times New Roman" panose="02020603050405020304" pitchFamily="18" charset="0"/>
                  </a:rPr>
                  <a:t>Car battery  efficiency = </a:t>
                </a:r>
                <a14:m>
                  <m:oMath xmlns:m="http://schemas.openxmlformats.org/officeDocument/2006/math">
                    <m:f>
                      <m:fPr>
                        <m:ctrlPr>
                          <a:rPr lang="en-US" i="1">
                            <a:solidFill>
                              <a:srgbClr val="202124"/>
                            </a:solidFill>
                            <a:latin typeface="Cambria Math" panose="02040503050406030204" pitchFamily="18" charset="0"/>
                            <a:cs typeface="Times New Roman" panose="02020603050405020304" pitchFamily="18" charset="0"/>
                          </a:rPr>
                        </m:ctrlPr>
                      </m:fPr>
                      <m:num>
                        <m:r>
                          <a:rPr lang="en-IN" b="0" i="1" smtClean="0">
                            <a:solidFill>
                              <a:srgbClr val="202124"/>
                            </a:solidFill>
                            <a:latin typeface="Cambria Math" panose="02040503050406030204" pitchFamily="18" charset="0"/>
                            <a:cs typeface="Times New Roman" panose="02020603050405020304" pitchFamily="18" charset="0"/>
                          </a:rPr>
                          <m:t>21.1</m:t>
                        </m:r>
                      </m:num>
                      <m:den>
                        <m:r>
                          <a:rPr lang="en-US" i="1">
                            <a:solidFill>
                              <a:srgbClr val="202124"/>
                            </a:solidFill>
                            <a:latin typeface="Cambria Math" panose="02040503050406030204" pitchFamily="18" charset="0"/>
                            <a:cs typeface="Times New Roman" panose="02020603050405020304" pitchFamily="18" charset="0"/>
                          </a:rPr>
                          <m:t>28.</m:t>
                        </m:r>
                        <m:r>
                          <a:rPr lang="en-IN" b="0" i="1" smtClean="0">
                            <a:solidFill>
                              <a:srgbClr val="202124"/>
                            </a:solidFill>
                            <a:latin typeface="Cambria Math" panose="02040503050406030204" pitchFamily="18" charset="0"/>
                            <a:cs typeface="Times New Roman" panose="02020603050405020304" pitchFamily="18" charset="0"/>
                          </a:rPr>
                          <m:t>7</m:t>
                        </m:r>
                      </m:den>
                    </m:f>
                  </m:oMath>
                </a14:m>
                <a:r>
                  <a:rPr lang="en-US" dirty="0">
                    <a:solidFill>
                      <a:srgbClr val="202124"/>
                    </a:solidFill>
                    <a:latin typeface="Times New Roman" panose="02020603050405020304" pitchFamily="18" charset="0"/>
                    <a:cs typeface="Times New Roman" panose="02020603050405020304" pitchFamily="18" charset="0"/>
                  </a:rPr>
                  <a:t>  = 95.9%</a:t>
                </a:r>
                <a:r>
                  <a:rPr lang="en-US" dirty="0">
                    <a:latin typeface="Times New Roman" panose="02020603050405020304" pitchFamily="18" charset="0"/>
                    <a:cs typeface="Times New Roman" panose="02020603050405020304" pitchFamily="18" charset="0"/>
                  </a:rPr>
                  <a:t>          </a:t>
                </a:r>
              </a:p>
              <a:p>
                <a:pPr marL="0" indent="0">
                  <a:buNone/>
                </a:pPr>
                <a:r>
                  <a:rPr lang="en-US" dirty="0">
                    <a:solidFill>
                      <a:srgbClr val="202124"/>
                    </a:solidFill>
                    <a:latin typeface="Times New Roman" panose="02020603050405020304" pitchFamily="18" charset="0"/>
                    <a:cs typeface="Times New Roman" panose="02020603050405020304" pitchFamily="18" charset="0"/>
                  </a:rPr>
                  <a:t>Backup battery  Efficiency = </a:t>
                </a:r>
                <a14:m>
                  <m:oMath xmlns:m="http://schemas.openxmlformats.org/officeDocument/2006/math">
                    <m:f>
                      <m:fPr>
                        <m:ctrlPr>
                          <a:rPr lang="en-US" i="1">
                            <a:solidFill>
                              <a:srgbClr val="202124"/>
                            </a:solidFill>
                            <a:latin typeface="Cambria Math" panose="02040503050406030204" pitchFamily="18" charset="0"/>
                            <a:cs typeface="Times New Roman" panose="02020603050405020304" pitchFamily="18" charset="0"/>
                          </a:rPr>
                        </m:ctrlPr>
                      </m:fPr>
                      <m:num>
                        <m:r>
                          <a:rPr lang="en-IN" b="0" i="1" smtClean="0">
                            <a:solidFill>
                              <a:srgbClr val="202124"/>
                            </a:solidFill>
                            <a:latin typeface="Cambria Math" panose="02040503050406030204" pitchFamily="18" charset="0"/>
                            <a:cs typeface="Times New Roman" panose="02020603050405020304" pitchFamily="18" charset="0"/>
                          </a:rPr>
                          <m:t>5.523</m:t>
                        </m:r>
                      </m:num>
                      <m:den>
                        <m:r>
                          <a:rPr lang="en-IN" b="0" i="1" smtClean="0">
                            <a:solidFill>
                              <a:srgbClr val="202124"/>
                            </a:solidFill>
                            <a:latin typeface="Cambria Math" panose="02040503050406030204" pitchFamily="18" charset="0"/>
                            <a:cs typeface="Times New Roman" panose="02020603050405020304" pitchFamily="18" charset="0"/>
                          </a:rPr>
                          <m:t>5.725</m:t>
                        </m:r>
                      </m:den>
                    </m:f>
                  </m:oMath>
                </a14:m>
                <a:r>
                  <a:rPr lang="en-US" dirty="0">
                    <a:solidFill>
                      <a:srgbClr val="202124"/>
                    </a:solidFill>
                    <a:latin typeface="Times New Roman" panose="02020603050405020304" pitchFamily="18" charset="0"/>
                    <a:cs typeface="Times New Roman" panose="02020603050405020304" pitchFamily="18" charset="0"/>
                  </a:rPr>
                  <a:t>  = 96.4%</a:t>
                </a:r>
                <a:r>
                  <a:rPr lang="en-US" dirty="0">
                    <a:latin typeface="Times New Roman" panose="02020603050405020304" pitchFamily="18" charset="0"/>
                    <a:cs typeface="Times New Roman" panose="02020603050405020304" pitchFamily="18" charset="0"/>
                  </a:rPr>
                  <a:t>          </a:t>
                </a:r>
              </a:p>
              <a:p>
                <a:pPr marL="0" indent="0">
                  <a:buNone/>
                </a:pPr>
                <a:r>
                  <a:rPr lang="en-US" dirty="0">
                    <a:solidFill>
                      <a:srgbClr val="202124"/>
                    </a:solidFill>
                    <a:latin typeface="Google Sans"/>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7395A0E7-788A-B81B-C4A3-35F5BFA0A56A}"/>
                  </a:ext>
                </a:extLst>
              </p:cNvPr>
              <p:cNvSpPr>
                <a:spLocks noGrp="1" noRot="1" noChangeAspect="1" noMove="1" noResize="1" noEditPoints="1" noAdjustHandles="1" noChangeArrowheads="1" noChangeShapeType="1" noTextEdit="1"/>
              </p:cNvSpPr>
              <p:nvPr>
                <p:ph sz="half" idx="1"/>
              </p:nvPr>
            </p:nvSpPr>
            <p:spPr>
              <a:xfrm>
                <a:off x="206477" y="1078219"/>
                <a:ext cx="5078352" cy="5643255"/>
              </a:xfrm>
              <a:blipFill>
                <a:blip r:embed="rId2"/>
                <a:stretch>
                  <a:fillRect l="-1080" t="-1944"/>
                </a:stretch>
              </a:blipFill>
            </p:spPr>
            <p:txBody>
              <a:bodyPr/>
              <a:lstStyle/>
              <a:p>
                <a:r>
                  <a:rPr lang="en-IN">
                    <a:noFill/>
                  </a:rPr>
                  <a:t> </a:t>
                </a:r>
              </a:p>
            </p:txBody>
          </p:sp>
        </mc:Fallback>
      </mc:AlternateContent>
      <p:sp>
        <p:nvSpPr>
          <p:cNvPr id="5" name="Slide Number Placeholder 4">
            <a:extLst>
              <a:ext uri="{FF2B5EF4-FFF2-40B4-BE49-F238E27FC236}">
                <a16:creationId xmlns:a16="http://schemas.microsoft.com/office/drawing/2014/main" id="{B97189C6-A7B3-2F1E-8C35-DA9613713739}"/>
              </a:ext>
            </a:extLst>
          </p:cNvPr>
          <p:cNvSpPr>
            <a:spLocks noGrp="1"/>
          </p:cNvSpPr>
          <p:nvPr>
            <p:ph type="sldNum" sz="quarter" idx="12"/>
          </p:nvPr>
        </p:nvSpPr>
        <p:spPr/>
        <p:txBody>
          <a:bodyPr/>
          <a:lstStyle/>
          <a:p>
            <a:fld id="{E565F29F-F7B3-4EEA-A89D-0174512572C7}" type="slidenum">
              <a:rPr lang="en-US" smtClean="0"/>
              <a:t>71</a:t>
            </a:fld>
            <a:endParaRPr lang="en-US"/>
          </a:p>
        </p:txBody>
      </p:sp>
      <p:pic>
        <p:nvPicPr>
          <p:cNvPr id="4" name="Picture 3">
            <a:extLst>
              <a:ext uri="{FF2B5EF4-FFF2-40B4-BE49-F238E27FC236}">
                <a16:creationId xmlns:a16="http://schemas.microsoft.com/office/drawing/2014/main" id="{2A5A9A36-D58C-E05F-7F20-3BFAAE6B15C9}"/>
              </a:ext>
            </a:extLst>
          </p:cNvPr>
          <p:cNvPicPr>
            <a:picLocks noChangeAspect="1"/>
          </p:cNvPicPr>
          <p:nvPr/>
        </p:nvPicPr>
        <p:blipFill>
          <a:blip r:embed="rId3"/>
          <a:stretch>
            <a:fillRect/>
          </a:stretch>
        </p:blipFill>
        <p:spPr>
          <a:xfrm>
            <a:off x="4377301" y="1078219"/>
            <a:ext cx="7811824" cy="5278131"/>
          </a:xfrm>
          <a:prstGeom prst="rect">
            <a:avLst/>
          </a:prstGeom>
          <a:effectLst>
            <a:outerShdw blurRad="50800" dist="50800" dir="5400000" algn="ctr" rotWithShape="0">
              <a:srgbClr val="000000">
                <a:alpha val="0"/>
              </a:srgbClr>
            </a:outerShdw>
            <a:softEdge rad="419100"/>
          </a:effectLst>
        </p:spPr>
      </p:pic>
    </p:spTree>
    <p:extLst>
      <p:ext uri="{BB962C8B-B14F-4D97-AF65-F5344CB8AC3E}">
        <p14:creationId xmlns:p14="http://schemas.microsoft.com/office/powerpoint/2010/main" val="3452203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ircle(in)">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down)">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wipe(down)">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wipe(down)">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wipe(down)">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wipe(down)">
                                      <p:cBhvr>
                                        <p:cTn id="37" dur="500"/>
                                        <p:tgtEl>
                                          <p:spTgt spid="3">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wipe(down)">
                                      <p:cBhvr>
                                        <p:cTn id="42" dur="500"/>
                                        <p:tgtEl>
                                          <p:spTgt spid="3">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Effect transition="in" filter="wipe(down)">
                                      <p:cBhvr>
                                        <p:cTn id="47" dur="500"/>
                                        <p:tgtEl>
                                          <p:spTgt spid="3">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3">
                                            <p:txEl>
                                              <p:pRg st="7" end="7"/>
                                            </p:txEl>
                                          </p:spTgt>
                                        </p:tgtEl>
                                        <p:attrNameLst>
                                          <p:attrName>style.visibility</p:attrName>
                                        </p:attrNameLst>
                                      </p:cBhvr>
                                      <p:to>
                                        <p:strVal val="visible"/>
                                      </p:to>
                                    </p:set>
                                    <p:animEffect transition="in" filter="wipe(down)">
                                      <p:cBhvr>
                                        <p:cTn id="5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A0F3F0A-79E8-02BD-A08B-258946682948}"/>
              </a:ext>
            </a:extLst>
          </p:cNvPr>
          <p:cNvSpPr>
            <a:spLocks noGrp="1"/>
          </p:cNvSpPr>
          <p:nvPr>
            <p:ph type="title"/>
          </p:nvPr>
        </p:nvSpPr>
        <p:spPr>
          <a:xfrm>
            <a:off x="0" y="0"/>
            <a:ext cx="12192000" cy="1119083"/>
          </a:xfrm>
        </p:spPr>
        <p:txBody>
          <a:bodyPr>
            <a:normAutofit/>
          </a:bodyPr>
          <a:lstStyle/>
          <a:p>
            <a:pPr algn="ctr"/>
            <a:r>
              <a:rPr lang="en-US" dirty="0">
                <a:latin typeface="Times New Roman" panose="02020603050405020304" pitchFamily="18" charset="0"/>
                <a:cs typeface="Times New Roman" panose="02020603050405020304" pitchFamily="18" charset="0"/>
              </a:rPr>
              <a:t>POWER GRAPHS OF MODE- 5</a:t>
            </a:r>
          </a:p>
        </p:txBody>
      </p:sp>
      <p:sp>
        <p:nvSpPr>
          <p:cNvPr id="5" name="Slide Number Placeholder 4">
            <a:extLst>
              <a:ext uri="{FF2B5EF4-FFF2-40B4-BE49-F238E27FC236}">
                <a16:creationId xmlns:a16="http://schemas.microsoft.com/office/drawing/2014/main" id="{4C202EE7-F277-1AC3-8F9F-E51618B874E1}"/>
              </a:ext>
            </a:extLst>
          </p:cNvPr>
          <p:cNvSpPr>
            <a:spLocks noGrp="1"/>
          </p:cNvSpPr>
          <p:nvPr>
            <p:ph type="sldNum" sz="quarter" idx="12"/>
          </p:nvPr>
        </p:nvSpPr>
        <p:spPr/>
        <p:txBody>
          <a:bodyPr/>
          <a:lstStyle/>
          <a:p>
            <a:fld id="{E565F29F-F7B3-4EEA-A89D-0174512572C7}" type="slidenum">
              <a:rPr lang="en-US" smtClean="0"/>
              <a:t>72</a:t>
            </a:fld>
            <a:endParaRPr lang="en-US"/>
          </a:p>
        </p:txBody>
      </p:sp>
      <p:pic>
        <p:nvPicPr>
          <p:cNvPr id="7" name="Picture 6">
            <a:extLst>
              <a:ext uri="{FF2B5EF4-FFF2-40B4-BE49-F238E27FC236}">
                <a16:creationId xmlns:a16="http://schemas.microsoft.com/office/drawing/2014/main" id="{2226A29E-AD13-D547-38B8-F634B3F7869B}"/>
              </a:ext>
            </a:extLst>
          </p:cNvPr>
          <p:cNvPicPr>
            <a:picLocks noChangeAspect="1"/>
          </p:cNvPicPr>
          <p:nvPr/>
        </p:nvPicPr>
        <p:blipFill>
          <a:blip r:embed="rId2"/>
          <a:stretch>
            <a:fillRect/>
          </a:stretch>
        </p:blipFill>
        <p:spPr>
          <a:xfrm>
            <a:off x="138688" y="1119083"/>
            <a:ext cx="11438796" cy="5134027"/>
          </a:xfrm>
          <a:prstGeom prst="rect">
            <a:avLst/>
          </a:prstGeom>
        </p:spPr>
      </p:pic>
    </p:spTree>
    <p:extLst>
      <p:ext uri="{BB962C8B-B14F-4D97-AF65-F5344CB8AC3E}">
        <p14:creationId xmlns:p14="http://schemas.microsoft.com/office/powerpoint/2010/main" val="6845353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8BE8C-AB8A-3E92-C90F-41520EB95A1F}"/>
              </a:ext>
            </a:extLst>
          </p:cNvPr>
          <p:cNvSpPr>
            <a:spLocks noGrp="1"/>
          </p:cNvSpPr>
          <p:nvPr>
            <p:ph type="title"/>
          </p:nvPr>
        </p:nvSpPr>
        <p:spPr>
          <a:xfrm>
            <a:off x="0" y="16209"/>
            <a:ext cx="12192000" cy="1043346"/>
          </a:xfrm>
        </p:spPr>
        <p:txBody>
          <a:bodyPr>
            <a:normAutofit/>
          </a:bodyPr>
          <a:lstStyle/>
          <a:p>
            <a:pPr algn="ctr"/>
            <a:r>
              <a:rPr lang="en-US" dirty="0">
                <a:latin typeface="Times New Roman" panose="02020603050405020304" pitchFamily="18" charset="0"/>
                <a:cs typeface="Times New Roman" panose="02020603050405020304" pitchFamily="18" charset="0"/>
              </a:rPr>
              <a:t>SOC, VOLTAGE ANALYSIS OF MODE-5</a:t>
            </a:r>
            <a:endParaRPr lang="en-US" dirty="0"/>
          </a:p>
        </p:txBody>
      </p:sp>
      <p:sp>
        <p:nvSpPr>
          <p:cNvPr id="3" name="Slide Number Placeholder 2">
            <a:extLst>
              <a:ext uri="{FF2B5EF4-FFF2-40B4-BE49-F238E27FC236}">
                <a16:creationId xmlns:a16="http://schemas.microsoft.com/office/drawing/2014/main" id="{989C1CF0-44E5-AAB7-AC6D-01558DE55C39}"/>
              </a:ext>
            </a:extLst>
          </p:cNvPr>
          <p:cNvSpPr>
            <a:spLocks noGrp="1"/>
          </p:cNvSpPr>
          <p:nvPr>
            <p:ph type="sldNum" sz="quarter" idx="12"/>
          </p:nvPr>
        </p:nvSpPr>
        <p:spPr/>
        <p:txBody>
          <a:bodyPr/>
          <a:lstStyle/>
          <a:p>
            <a:fld id="{E565F29F-F7B3-4EEA-A89D-0174512572C7}" type="slidenum">
              <a:rPr lang="en-US" smtClean="0"/>
              <a:t>73</a:t>
            </a:fld>
            <a:endParaRPr lang="en-US"/>
          </a:p>
        </p:txBody>
      </p:sp>
      <p:pic>
        <p:nvPicPr>
          <p:cNvPr id="4" name="Picture 3">
            <a:extLst>
              <a:ext uri="{FF2B5EF4-FFF2-40B4-BE49-F238E27FC236}">
                <a16:creationId xmlns:a16="http://schemas.microsoft.com/office/drawing/2014/main" id="{49772015-5077-659C-A1FD-149B4CDEDF87}"/>
              </a:ext>
            </a:extLst>
          </p:cNvPr>
          <p:cNvPicPr>
            <a:picLocks noChangeAspect="1"/>
          </p:cNvPicPr>
          <p:nvPr/>
        </p:nvPicPr>
        <p:blipFill>
          <a:blip r:embed="rId2"/>
          <a:stretch>
            <a:fillRect/>
          </a:stretch>
        </p:blipFill>
        <p:spPr>
          <a:xfrm>
            <a:off x="560439" y="1276724"/>
            <a:ext cx="10793361" cy="5079626"/>
          </a:xfrm>
          <a:prstGeom prst="rect">
            <a:avLst/>
          </a:prstGeom>
        </p:spPr>
      </p:pic>
    </p:spTree>
    <p:extLst>
      <p:ext uri="{BB962C8B-B14F-4D97-AF65-F5344CB8AC3E}">
        <p14:creationId xmlns:p14="http://schemas.microsoft.com/office/powerpoint/2010/main" val="4357704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1B4BC-B438-8471-6E77-E9B380D261A1}"/>
              </a:ext>
            </a:extLst>
          </p:cNvPr>
          <p:cNvSpPr>
            <a:spLocks noGrp="1"/>
          </p:cNvSpPr>
          <p:nvPr>
            <p:ph type="title"/>
          </p:nvPr>
        </p:nvSpPr>
        <p:spPr>
          <a:xfrm>
            <a:off x="0" y="0"/>
            <a:ext cx="12191999" cy="878305"/>
          </a:xfrm>
        </p:spPr>
        <p:txBody>
          <a:bodyPr/>
          <a:lstStyle/>
          <a:p>
            <a:pPr algn="ctr"/>
            <a:r>
              <a:rPr lang="en-US" dirty="0">
                <a:latin typeface="Times New Roman" panose="02020603050405020304" pitchFamily="18" charset="0"/>
                <a:cs typeface="Times New Roman" panose="02020603050405020304" pitchFamily="18" charset="0"/>
              </a:rPr>
              <a:t>INFERENCE</a:t>
            </a:r>
          </a:p>
        </p:txBody>
      </p:sp>
      <p:sp>
        <p:nvSpPr>
          <p:cNvPr id="3" name="Content Placeholder 2">
            <a:extLst>
              <a:ext uri="{FF2B5EF4-FFF2-40B4-BE49-F238E27FC236}">
                <a16:creationId xmlns:a16="http://schemas.microsoft.com/office/drawing/2014/main" id="{B61AB4FB-1B59-BAB6-1BFA-8B3267D777E8}"/>
              </a:ext>
            </a:extLst>
          </p:cNvPr>
          <p:cNvSpPr>
            <a:spLocks noGrp="1"/>
          </p:cNvSpPr>
          <p:nvPr>
            <p:ph idx="1"/>
          </p:nvPr>
        </p:nvSpPr>
        <p:spPr>
          <a:xfrm>
            <a:off x="621102" y="1078302"/>
            <a:ext cx="10732698" cy="5098661"/>
          </a:xfrm>
        </p:spPr>
        <p:txBody>
          <a:bodyPr>
            <a:normAutofit lnSpcReduction="10000"/>
          </a:bodyPr>
          <a:lstStyle/>
          <a:p>
            <a:pPr algn="just">
              <a:lnSpc>
                <a:spcPct val="150000"/>
              </a:lnSpc>
            </a:pPr>
            <a:r>
              <a:rPr lang="en-US" i="0" dirty="0">
                <a:effectLst/>
                <a:latin typeface="Times New Roman" panose="02020603050405020304" pitchFamily="18" charset="0"/>
                <a:cs typeface="Times New Roman" panose="02020603050405020304" pitchFamily="18" charset="0"/>
              </a:rPr>
              <a:t>A solar-grid hybrid charging station combines solar power with traditional grid electricity to charge vehicles, offering a sustainable and reliable energy source.</a:t>
            </a:r>
          </a:p>
          <a:p>
            <a:pPr algn="just">
              <a:lnSpc>
                <a:spcPct val="150000"/>
              </a:lnSpc>
            </a:pPr>
            <a:r>
              <a:rPr lang="en-US" sz="2800" dirty="0">
                <a:latin typeface="Times New Roman" panose="02020603050405020304" pitchFamily="18" charset="0"/>
                <a:cs typeface="Times New Roman" panose="02020603050405020304" pitchFamily="18" charset="0"/>
              </a:rPr>
              <a:t>AC voltage is converted to DC voltage using three phase full wave Rectifier and step down by buck converter with efficiency of 97.3%</a:t>
            </a:r>
          </a:p>
          <a:p>
            <a:pPr>
              <a:lnSpc>
                <a:spcPct val="150000"/>
              </a:lnSpc>
            </a:pPr>
            <a:r>
              <a:rPr lang="en-US" dirty="0">
                <a:latin typeface="Times New Roman" panose="02020603050405020304" pitchFamily="18" charset="0"/>
                <a:cs typeface="Times New Roman" panose="02020603050405020304" pitchFamily="18" charset="0"/>
              </a:rPr>
              <a:t>The solar panel energy efficiently powers the DC bus through a buck-boost converter with an impressive 94.4% efficiency, showcasing its high effectiveness in energy transfer.</a:t>
            </a:r>
          </a:p>
        </p:txBody>
      </p:sp>
      <p:sp>
        <p:nvSpPr>
          <p:cNvPr id="4" name="Slide Number Placeholder 3">
            <a:extLst>
              <a:ext uri="{FF2B5EF4-FFF2-40B4-BE49-F238E27FC236}">
                <a16:creationId xmlns:a16="http://schemas.microsoft.com/office/drawing/2014/main" id="{FE3A77B0-6C6C-4F51-1EF4-9ECEF5BC424C}"/>
              </a:ext>
            </a:extLst>
          </p:cNvPr>
          <p:cNvSpPr>
            <a:spLocks noGrp="1"/>
          </p:cNvSpPr>
          <p:nvPr>
            <p:ph type="sldNum" sz="quarter" idx="12"/>
          </p:nvPr>
        </p:nvSpPr>
        <p:spPr/>
        <p:txBody>
          <a:bodyPr/>
          <a:lstStyle/>
          <a:p>
            <a:fld id="{E565F29F-F7B3-4EEA-A89D-0174512572C7}" type="slidenum">
              <a:rPr lang="en-US" smtClean="0"/>
              <a:t>74</a:t>
            </a:fld>
            <a:endParaRPr lang="en-US"/>
          </a:p>
        </p:txBody>
      </p:sp>
    </p:spTree>
    <p:extLst>
      <p:ext uri="{BB962C8B-B14F-4D97-AF65-F5344CB8AC3E}">
        <p14:creationId xmlns:p14="http://schemas.microsoft.com/office/powerpoint/2010/main" val="219253907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1F048-4404-3DE3-6750-7CAF197B88FF}"/>
              </a:ext>
            </a:extLst>
          </p:cNvPr>
          <p:cNvSpPr>
            <a:spLocks noGrp="1"/>
          </p:cNvSpPr>
          <p:nvPr>
            <p:ph type="title"/>
          </p:nvPr>
        </p:nvSpPr>
        <p:spPr>
          <a:xfrm>
            <a:off x="0" y="1"/>
            <a:ext cx="12192000" cy="1046746"/>
          </a:xfrm>
        </p:spPr>
        <p:txBody>
          <a:bodyPr>
            <a:normAutofit fontScale="90000"/>
          </a:bodyPr>
          <a:lstStyle/>
          <a:p>
            <a:pPr algn="ctr"/>
            <a:br>
              <a:rPr lang="en-US" sz="4400" dirty="0">
                <a:solidFill>
                  <a:srgbClr val="002060"/>
                </a:solidFill>
                <a:latin typeface="Times New Roman" panose="02020603050405020304" pitchFamily="18" charset="0"/>
                <a:cs typeface="Times New Roman" panose="02020603050405020304" pitchFamily="18" charset="0"/>
              </a:rPr>
            </a:br>
            <a:r>
              <a:rPr lang="en-US" sz="4400" dirty="0">
                <a:solidFill>
                  <a:srgbClr val="002060"/>
                </a:solidFill>
                <a:latin typeface="Times New Roman" panose="02020603050405020304" pitchFamily="18" charset="0"/>
                <a:cs typeface="Times New Roman" panose="02020603050405020304" pitchFamily="18" charset="0"/>
              </a:rPr>
              <a:t>CONCLUSION</a:t>
            </a:r>
            <a:br>
              <a:rPr lang="en-GB" sz="4400" dirty="0">
                <a:solidFill>
                  <a:srgbClr val="002060"/>
                </a:solidFill>
                <a:latin typeface="Times New Roman" panose="02020603050405020304" pitchFamily="18" charset="0"/>
                <a:cs typeface="Times New Roman" panose="02020603050405020304" pitchFamily="18" charset="0"/>
              </a:rPr>
            </a:br>
            <a:endParaRPr lang="en-US" dirty="0"/>
          </a:p>
        </p:txBody>
      </p:sp>
      <p:sp>
        <p:nvSpPr>
          <p:cNvPr id="4" name="Content Placeholder 3">
            <a:extLst>
              <a:ext uri="{FF2B5EF4-FFF2-40B4-BE49-F238E27FC236}">
                <a16:creationId xmlns:a16="http://schemas.microsoft.com/office/drawing/2014/main" id="{CFAF942B-914A-5129-60A0-AEC7D8753E58}"/>
              </a:ext>
            </a:extLst>
          </p:cNvPr>
          <p:cNvSpPr>
            <a:spLocks noGrp="1"/>
          </p:cNvSpPr>
          <p:nvPr>
            <p:ph idx="1"/>
          </p:nvPr>
        </p:nvSpPr>
        <p:spPr>
          <a:xfrm>
            <a:off x="516194" y="1312607"/>
            <a:ext cx="10837606" cy="4336026"/>
          </a:xfrm>
        </p:spPr>
        <p:txBody>
          <a:bodyPr/>
          <a:lstStyle/>
          <a:p>
            <a:pPr algn="just"/>
            <a:r>
              <a:rPr lang="en-IN" sz="2800" dirty="0">
                <a:latin typeface="Times New Roman" panose="02020603050405020304" pitchFamily="18" charset="0"/>
                <a:cs typeface="Times New Roman" panose="02020603050405020304" pitchFamily="18" charset="0"/>
              </a:rPr>
              <a:t>The integration of a battery system over a DC link in a hybrid charging station represents a forward-looking solution that enhances energy management, improves grid reliability, and contributes to sustainability and energy savings. This technology paves the way for more efficient and adaptable electric vehicle charging infrastructure.</a:t>
            </a:r>
          </a:p>
          <a:p>
            <a:pPr algn="just"/>
            <a:endParaRPr lang="en-US" dirty="0"/>
          </a:p>
        </p:txBody>
      </p:sp>
      <p:sp>
        <p:nvSpPr>
          <p:cNvPr id="3" name="Slide Number Placeholder 2">
            <a:extLst>
              <a:ext uri="{FF2B5EF4-FFF2-40B4-BE49-F238E27FC236}">
                <a16:creationId xmlns:a16="http://schemas.microsoft.com/office/drawing/2014/main" id="{0EC62E26-6583-EFDE-A986-4314260999F9}"/>
              </a:ext>
            </a:extLst>
          </p:cNvPr>
          <p:cNvSpPr>
            <a:spLocks noGrp="1"/>
          </p:cNvSpPr>
          <p:nvPr>
            <p:ph type="sldNum" sz="quarter" idx="12"/>
          </p:nvPr>
        </p:nvSpPr>
        <p:spPr/>
        <p:txBody>
          <a:bodyPr/>
          <a:lstStyle/>
          <a:p>
            <a:fld id="{E565F29F-F7B3-4EEA-A89D-0174512572C7}" type="slidenum">
              <a:rPr lang="en-US" smtClean="0"/>
              <a:t>75</a:t>
            </a:fld>
            <a:endParaRPr lang="en-US"/>
          </a:p>
        </p:txBody>
      </p:sp>
    </p:spTree>
    <p:extLst>
      <p:ext uri="{BB962C8B-B14F-4D97-AF65-F5344CB8AC3E}">
        <p14:creationId xmlns:p14="http://schemas.microsoft.com/office/powerpoint/2010/main" val="32285334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B152D-5473-9588-24AF-3FC042BF5CE3}"/>
              </a:ext>
            </a:extLst>
          </p:cNvPr>
          <p:cNvSpPr>
            <a:spLocks noGrp="1"/>
          </p:cNvSpPr>
          <p:nvPr>
            <p:ph type="title"/>
          </p:nvPr>
        </p:nvSpPr>
        <p:spPr>
          <a:xfrm>
            <a:off x="0" y="0"/>
            <a:ext cx="12192000" cy="926432"/>
          </a:xfrm>
        </p:spPr>
        <p:txBody>
          <a:bodyPr/>
          <a:lstStyle/>
          <a:p>
            <a:pPr algn="ctr"/>
            <a:r>
              <a:rPr lang="en-US" dirty="0">
                <a:latin typeface="Times New Roman" panose="02020603050405020304" pitchFamily="18" charset="0"/>
                <a:cs typeface="Times New Roman" panose="02020603050405020304" pitchFamily="18" charset="0"/>
              </a:rPr>
              <a:t>WORK IN PROGRESS</a:t>
            </a:r>
            <a:endParaRPr lang="en-US" dirty="0"/>
          </a:p>
        </p:txBody>
      </p:sp>
      <p:sp>
        <p:nvSpPr>
          <p:cNvPr id="3" name="Content Placeholder 2">
            <a:extLst>
              <a:ext uri="{FF2B5EF4-FFF2-40B4-BE49-F238E27FC236}">
                <a16:creationId xmlns:a16="http://schemas.microsoft.com/office/drawing/2014/main" id="{F93EA6D9-C7BE-B56B-6620-808CBAA9CFE2}"/>
              </a:ext>
            </a:extLst>
          </p:cNvPr>
          <p:cNvSpPr>
            <a:spLocks noGrp="1"/>
          </p:cNvSpPr>
          <p:nvPr>
            <p:ph idx="1"/>
          </p:nvPr>
        </p:nvSpPr>
        <p:spPr>
          <a:xfrm>
            <a:off x="265471" y="926432"/>
            <a:ext cx="11503741" cy="5179400"/>
          </a:xfrm>
        </p:spPr>
        <p:txBody>
          <a:bodyPr/>
          <a:lstStyle/>
          <a:p>
            <a:pPr algn="ct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Vehicle-to-grid (V2G) is a technology that enables electric vehicles (EVs) to not only draw electricity from the grid for charging but also to discharge electricity back to the grid when needed. This bidirectional flow of electricity allows EVs to serve as temporary energy storage units, helping balance the grid by providing power during peak demand or times of strain. It's an innovative concept that contributes to a more efficient and resilient energy system.</a:t>
            </a:r>
          </a:p>
        </p:txBody>
      </p:sp>
      <p:sp>
        <p:nvSpPr>
          <p:cNvPr id="4" name="Slide Number Placeholder 3">
            <a:extLst>
              <a:ext uri="{FF2B5EF4-FFF2-40B4-BE49-F238E27FC236}">
                <a16:creationId xmlns:a16="http://schemas.microsoft.com/office/drawing/2014/main" id="{A035C945-248E-F038-D8C8-1AD79FE83564}"/>
              </a:ext>
            </a:extLst>
          </p:cNvPr>
          <p:cNvSpPr>
            <a:spLocks noGrp="1"/>
          </p:cNvSpPr>
          <p:nvPr>
            <p:ph type="sldNum" sz="quarter" idx="12"/>
          </p:nvPr>
        </p:nvSpPr>
        <p:spPr/>
        <p:txBody>
          <a:bodyPr/>
          <a:lstStyle/>
          <a:p>
            <a:fld id="{E565F29F-F7B3-4EEA-A89D-0174512572C7}" type="slidenum">
              <a:rPr lang="en-US" smtClean="0"/>
              <a:t>76</a:t>
            </a:fld>
            <a:endParaRPr lang="en-US"/>
          </a:p>
        </p:txBody>
      </p:sp>
    </p:spTree>
    <p:extLst>
      <p:ext uri="{BB962C8B-B14F-4D97-AF65-F5344CB8AC3E}">
        <p14:creationId xmlns:p14="http://schemas.microsoft.com/office/powerpoint/2010/main" val="14345873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AEF2D-BCC1-C501-680B-0B0679BC1BF1}"/>
              </a:ext>
            </a:extLst>
          </p:cNvPr>
          <p:cNvSpPr>
            <a:spLocks noGrp="1"/>
          </p:cNvSpPr>
          <p:nvPr>
            <p:ph type="title"/>
          </p:nvPr>
        </p:nvSpPr>
        <p:spPr>
          <a:xfrm>
            <a:off x="0" y="18256"/>
            <a:ext cx="12192000" cy="1323848"/>
          </a:xfrm>
        </p:spPr>
        <p:txBody>
          <a:bodyPr/>
          <a:lstStyle/>
          <a:p>
            <a:pPr algn="ctr"/>
            <a:r>
              <a:rPr lang="en-US" dirty="0">
                <a:latin typeface="Times New Roman" panose="02020603050405020304" pitchFamily="18" charset="0"/>
                <a:cs typeface="Times New Roman" panose="02020603050405020304" pitchFamily="18" charset="0"/>
              </a:rPr>
              <a:t>TIME FRAME</a:t>
            </a:r>
          </a:p>
        </p:txBody>
      </p:sp>
      <p:graphicFrame>
        <p:nvGraphicFramePr>
          <p:cNvPr id="5" name="Content Placeholder 4">
            <a:extLst>
              <a:ext uri="{FF2B5EF4-FFF2-40B4-BE49-F238E27FC236}">
                <a16:creationId xmlns:a16="http://schemas.microsoft.com/office/drawing/2014/main" id="{3382B9A6-E7BD-1537-7C7E-12A0663090B1}"/>
              </a:ext>
            </a:extLst>
          </p:cNvPr>
          <p:cNvGraphicFramePr>
            <a:graphicFrameLocks noGrp="1"/>
          </p:cNvGraphicFramePr>
          <p:nvPr>
            <p:ph idx="1"/>
            <p:extLst>
              <p:ext uri="{D42A27DB-BD31-4B8C-83A1-F6EECF244321}">
                <p14:modId xmlns:p14="http://schemas.microsoft.com/office/powerpoint/2010/main" val="4135683363"/>
              </p:ext>
            </p:extLst>
          </p:nvPr>
        </p:nvGraphicFramePr>
        <p:xfrm>
          <a:off x="675968" y="1113790"/>
          <a:ext cx="10515600" cy="524256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1093072904"/>
                    </a:ext>
                  </a:extLst>
                </a:gridCol>
                <a:gridCol w="5257800">
                  <a:extLst>
                    <a:ext uri="{9D8B030D-6E8A-4147-A177-3AD203B41FA5}">
                      <a16:colId xmlns:a16="http://schemas.microsoft.com/office/drawing/2014/main" val="126555799"/>
                    </a:ext>
                  </a:extLst>
                </a:gridCol>
              </a:tblGrid>
              <a:tr h="6347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Times New Roman" pitchFamily="18" charset="0"/>
                          <a:cs typeface="Times New Roman" pitchFamily="18" charset="0"/>
                        </a:rPr>
                        <a:t>Month</a:t>
                      </a:r>
                      <a:r>
                        <a:rPr lang="en-US" sz="2200" baseline="0" dirty="0">
                          <a:latin typeface="Times New Roman" pitchFamily="18" charset="0"/>
                          <a:cs typeface="Times New Roman" pitchFamily="18" charset="0"/>
                        </a:rPr>
                        <a:t> and Year</a:t>
                      </a:r>
                      <a:endParaRPr lang="en-US" sz="2200" dirty="0">
                        <a:latin typeface="Times New Roman" pitchFamily="18" charset="0"/>
                        <a:cs typeface="Times New Roman" pitchFamily="18" charset="0"/>
                      </a:endParaRPr>
                    </a:p>
                    <a:p>
                      <a:pPr algn="ctr"/>
                      <a:endParaRPr lang="en-US" sz="2200" dirty="0"/>
                    </a:p>
                  </a:txBody>
                  <a:tcP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Times New Roman" pitchFamily="18" charset="0"/>
                          <a:cs typeface="Times New Roman" pitchFamily="18" charset="0"/>
                        </a:rPr>
                        <a:t>Task</a:t>
                      </a:r>
                      <a:r>
                        <a:rPr lang="en-US" sz="2200" baseline="0" dirty="0">
                          <a:latin typeface="Times New Roman" pitchFamily="18" charset="0"/>
                          <a:cs typeface="Times New Roman" pitchFamily="18" charset="0"/>
                        </a:rPr>
                        <a:t> to be Completed</a:t>
                      </a:r>
                      <a:endParaRPr lang="en-US" sz="2200" dirty="0">
                        <a:latin typeface="Times New Roman" pitchFamily="18" charset="0"/>
                        <a:cs typeface="Times New Roman" pitchFamily="18" charset="0"/>
                      </a:endParaRPr>
                    </a:p>
                    <a:p>
                      <a:pPr algn="ctr"/>
                      <a:endParaRPr lang="en-US" sz="2200" dirty="0"/>
                    </a:p>
                  </a:txBody>
                  <a:tcPr>
                    <a:solidFill>
                      <a:schemeClr val="accent2">
                        <a:lumMod val="60000"/>
                        <a:lumOff val="40000"/>
                      </a:schemeClr>
                    </a:solidFill>
                  </a:tcPr>
                </a:tc>
                <a:extLst>
                  <a:ext uri="{0D108BD9-81ED-4DB2-BD59-A6C34878D82A}">
                    <a16:rowId xmlns:a16="http://schemas.microsoft.com/office/drawing/2014/main" val="1235283962"/>
                  </a:ext>
                </a:extLst>
              </a:tr>
              <a:tr h="6347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Times New Roman" pitchFamily="18" charset="0"/>
                          <a:cs typeface="Times New Roman" pitchFamily="18" charset="0"/>
                        </a:rPr>
                        <a:t>August 2023</a:t>
                      </a:r>
                    </a:p>
                    <a:p>
                      <a:pPr algn="ctr"/>
                      <a:endParaRPr lang="en-US" sz="2200" dirty="0"/>
                    </a:p>
                  </a:txBody>
                  <a:tcPr>
                    <a:solidFill>
                      <a:schemeClr val="accent2">
                        <a:lumMod val="60000"/>
                        <a:lumOff val="40000"/>
                      </a:schemeClr>
                    </a:solidFill>
                  </a:tcPr>
                </a:tc>
                <a:tc>
                  <a:txBody>
                    <a:bodyPr/>
                    <a:lstStyle/>
                    <a:p>
                      <a:pPr algn="ctr"/>
                      <a:r>
                        <a:rPr lang="en-US" sz="2200" baseline="0" dirty="0">
                          <a:latin typeface="Times New Roman" pitchFamily="18" charset="0"/>
                          <a:cs typeface="Times New Roman" pitchFamily="18" charset="0"/>
                        </a:rPr>
                        <a:t>Literature survey and problem identification.</a:t>
                      </a:r>
                      <a:endParaRPr lang="en-US" sz="2200" dirty="0"/>
                    </a:p>
                  </a:txBody>
                  <a:tcPr>
                    <a:solidFill>
                      <a:schemeClr val="accent2">
                        <a:lumMod val="60000"/>
                        <a:lumOff val="40000"/>
                      </a:schemeClr>
                    </a:solidFill>
                  </a:tcPr>
                </a:tc>
                <a:extLst>
                  <a:ext uri="{0D108BD9-81ED-4DB2-BD59-A6C34878D82A}">
                    <a16:rowId xmlns:a16="http://schemas.microsoft.com/office/drawing/2014/main" val="534126421"/>
                  </a:ext>
                </a:extLst>
              </a:tr>
              <a:tr h="6347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Times New Roman" pitchFamily="18" charset="0"/>
                          <a:cs typeface="Times New Roman" pitchFamily="18" charset="0"/>
                        </a:rPr>
                        <a:t>September 2023</a:t>
                      </a:r>
                    </a:p>
                    <a:p>
                      <a:pPr algn="ctr"/>
                      <a:endParaRPr lang="en-US" sz="2200" dirty="0"/>
                    </a:p>
                  </a:txBody>
                  <a:tcP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Times New Roman" pitchFamily="18" charset="0"/>
                          <a:cs typeface="Times New Roman" pitchFamily="18" charset="0"/>
                        </a:rPr>
                        <a:t>Simulation of Grid connected EV charging scheme. </a:t>
                      </a:r>
                    </a:p>
                    <a:p>
                      <a:pPr algn="ctr"/>
                      <a:endParaRPr lang="en-US" sz="2200" dirty="0"/>
                    </a:p>
                  </a:txBody>
                  <a:tcPr>
                    <a:solidFill>
                      <a:schemeClr val="accent2">
                        <a:lumMod val="60000"/>
                        <a:lumOff val="40000"/>
                      </a:schemeClr>
                    </a:solidFill>
                  </a:tcPr>
                </a:tc>
                <a:extLst>
                  <a:ext uri="{0D108BD9-81ED-4DB2-BD59-A6C34878D82A}">
                    <a16:rowId xmlns:a16="http://schemas.microsoft.com/office/drawing/2014/main" val="673881509"/>
                  </a:ext>
                </a:extLst>
              </a:tr>
              <a:tr h="6347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Times New Roman" pitchFamily="18" charset="0"/>
                          <a:cs typeface="Times New Roman" pitchFamily="18" charset="0"/>
                        </a:rPr>
                        <a:t>October 2023</a:t>
                      </a:r>
                    </a:p>
                    <a:p>
                      <a:pPr algn="ctr"/>
                      <a:endParaRPr lang="en-US" sz="2200" dirty="0"/>
                    </a:p>
                  </a:txBody>
                  <a:tcP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Times New Roman" pitchFamily="18" charset="0"/>
                          <a:cs typeface="Times New Roman" pitchFamily="18" charset="0"/>
                        </a:rPr>
                        <a:t>Simulation of the panel, bi </a:t>
                      </a:r>
                      <a:r>
                        <a:rPr lang="en-US" sz="2200" dirty="0" err="1">
                          <a:latin typeface="Times New Roman" pitchFamily="18" charset="0"/>
                          <a:cs typeface="Times New Roman" pitchFamily="18" charset="0"/>
                        </a:rPr>
                        <a:t>directinal</a:t>
                      </a:r>
                      <a:r>
                        <a:rPr lang="en-US" sz="2200" dirty="0">
                          <a:latin typeface="Times New Roman" pitchFamily="18" charset="0"/>
                          <a:cs typeface="Times New Roman" pitchFamily="18" charset="0"/>
                        </a:rPr>
                        <a:t> converter &amp; EV charging scheme.</a:t>
                      </a:r>
                    </a:p>
                    <a:p>
                      <a:pPr algn="ctr"/>
                      <a:endParaRPr lang="en-US" sz="2200" dirty="0"/>
                    </a:p>
                  </a:txBody>
                  <a:tcPr>
                    <a:solidFill>
                      <a:schemeClr val="accent2">
                        <a:lumMod val="60000"/>
                        <a:lumOff val="40000"/>
                      </a:schemeClr>
                    </a:solidFill>
                  </a:tcPr>
                </a:tc>
                <a:extLst>
                  <a:ext uri="{0D108BD9-81ED-4DB2-BD59-A6C34878D82A}">
                    <a16:rowId xmlns:a16="http://schemas.microsoft.com/office/drawing/2014/main" val="720275271"/>
                  </a:ext>
                </a:extLst>
              </a:tr>
              <a:tr h="6347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Times New Roman" pitchFamily="18" charset="0"/>
                          <a:cs typeface="Times New Roman" pitchFamily="18" charset="0"/>
                        </a:rPr>
                        <a:t>November 2023</a:t>
                      </a:r>
                    </a:p>
                    <a:p>
                      <a:pPr algn="ctr"/>
                      <a:endParaRPr lang="en-US" sz="2200" dirty="0"/>
                    </a:p>
                  </a:txBody>
                  <a:tcPr>
                    <a:solidFill>
                      <a:schemeClr val="accent2">
                        <a:lumMod val="60000"/>
                        <a:lumOff val="40000"/>
                      </a:schemeClr>
                    </a:solidFill>
                  </a:tcPr>
                </a:tc>
                <a:tc>
                  <a:txBody>
                    <a:bodyPr/>
                    <a:lstStyle/>
                    <a:p>
                      <a:pPr algn="ctr"/>
                      <a:r>
                        <a:rPr lang="en-US" sz="2200" dirty="0">
                          <a:latin typeface="Times New Roman" pitchFamily="18" charset="0"/>
                          <a:cs typeface="Times New Roman" pitchFamily="18" charset="0"/>
                        </a:rPr>
                        <a:t>Integration of the whole charging station &amp; analysis</a:t>
                      </a:r>
                      <a:endParaRPr lang="en-US" sz="2200" dirty="0"/>
                    </a:p>
                  </a:txBody>
                  <a:tcPr>
                    <a:solidFill>
                      <a:schemeClr val="accent2">
                        <a:lumMod val="60000"/>
                        <a:lumOff val="40000"/>
                      </a:schemeClr>
                    </a:solidFill>
                  </a:tcPr>
                </a:tc>
                <a:extLst>
                  <a:ext uri="{0D108BD9-81ED-4DB2-BD59-A6C34878D82A}">
                    <a16:rowId xmlns:a16="http://schemas.microsoft.com/office/drawing/2014/main" val="2824066778"/>
                  </a:ext>
                </a:extLst>
              </a:tr>
              <a:tr h="63471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Times New Roman" pitchFamily="18" charset="0"/>
                          <a:cs typeface="Times New Roman" pitchFamily="18" charset="0"/>
                        </a:rPr>
                        <a:t>December 2023</a:t>
                      </a:r>
                    </a:p>
                    <a:p>
                      <a:pPr algn="ctr"/>
                      <a:endParaRPr lang="en-US" sz="2200" dirty="0"/>
                    </a:p>
                  </a:txBody>
                  <a:tcP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Times New Roman" pitchFamily="18" charset="0"/>
                          <a:cs typeface="Times New Roman" pitchFamily="18" charset="0"/>
                        </a:rPr>
                        <a:t>Documentation.</a:t>
                      </a:r>
                    </a:p>
                    <a:p>
                      <a:pPr algn="ctr"/>
                      <a:endParaRPr lang="en-US" sz="2200" dirty="0"/>
                    </a:p>
                  </a:txBody>
                  <a:tcPr>
                    <a:solidFill>
                      <a:schemeClr val="accent2">
                        <a:lumMod val="60000"/>
                        <a:lumOff val="40000"/>
                      </a:schemeClr>
                    </a:solidFill>
                  </a:tcPr>
                </a:tc>
                <a:extLst>
                  <a:ext uri="{0D108BD9-81ED-4DB2-BD59-A6C34878D82A}">
                    <a16:rowId xmlns:a16="http://schemas.microsoft.com/office/drawing/2014/main" val="138205585"/>
                  </a:ext>
                </a:extLst>
              </a:tr>
            </a:tbl>
          </a:graphicData>
        </a:graphic>
      </p:graphicFrame>
      <p:sp>
        <p:nvSpPr>
          <p:cNvPr id="4" name="Slide Number Placeholder 3">
            <a:extLst>
              <a:ext uri="{FF2B5EF4-FFF2-40B4-BE49-F238E27FC236}">
                <a16:creationId xmlns:a16="http://schemas.microsoft.com/office/drawing/2014/main" id="{AD79CA8F-4F71-6DB6-9582-ECA6366B5844}"/>
              </a:ext>
            </a:extLst>
          </p:cNvPr>
          <p:cNvSpPr>
            <a:spLocks noGrp="1"/>
          </p:cNvSpPr>
          <p:nvPr>
            <p:ph type="sldNum" sz="quarter" idx="12"/>
          </p:nvPr>
        </p:nvSpPr>
        <p:spPr/>
        <p:txBody>
          <a:bodyPr/>
          <a:lstStyle/>
          <a:p>
            <a:fld id="{E565F29F-F7B3-4EEA-A89D-0174512572C7}" type="slidenum">
              <a:rPr lang="en-US" smtClean="0"/>
              <a:t>77</a:t>
            </a:fld>
            <a:endParaRPr lang="en-US"/>
          </a:p>
        </p:txBody>
      </p:sp>
    </p:spTree>
    <p:extLst>
      <p:ext uri="{BB962C8B-B14F-4D97-AF65-F5344CB8AC3E}">
        <p14:creationId xmlns:p14="http://schemas.microsoft.com/office/powerpoint/2010/main" val="314031386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3B84F-DD9A-9B5F-AD30-3BEA74CE2CAB}"/>
              </a:ext>
            </a:extLst>
          </p:cNvPr>
          <p:cNvSpPr>
            <a:spLocks noGrp="1"/>
          </p:cNvSpPr>
          <p:nvPr>
            <p:ph type="title"/>
          </p:nvPr>
        </p:nvSpPr>
        <p:spPr>
          <a:xfrm>
            <a:off x="250723" y="18255"/>
            <a:ext cx="10778612" cy="1325563"/>
          </a:xfrm>
        </p:spPr>
        <p:txBody>
          <a:bodyPr/>
          <a:lstStyle/>
          <a:p>
            <a:pPr algn="ctr"/>
            <a:r>
              <a:rPr lang="en-US" dirty="0">
                <a:latin typeface="Times New Roman" panose="02020603050405020304" pitchFamily="18" charset="0"/>
                <a:cs typeface="Times New Roman" panose="02020603050405020304" pitchFamily="18" charset="0"/>
              </a:rPr>
              <a:t>TIME FRAME</a:t>
            </a:r>
            <a:endParaRPr lang="en-US" dirty="0"/>
          </a:p>
        </p:txBody>
      </p:sp>
      <p:graphicFrame>
        <p:nvGraphicFramePr>
          <p:cNvPr id="5" name="Content Placeholder 4">
            <a:extLst>
              <a:ext uri="{FF2B5EF4-FFF2-40B4-BE49-F238E27FC236}">
                <a16:creationId xmlns:a16="http://schemas.microsoft.com/office/drawing/2014/main" id="{C8AC602D-7E7E-4386-33C3-B830963464A3}"/>
              </a:ext>
            </a:extLst>
          </p:cNvPr>
          <p:cNvGraphicFramePr>
            <a:graphicFrameLocks noGrp="1"/>
          </p:cNvGraphicFramePr>
          <p:nvPr>
            <p:ph idx="1"/>
            <p:extLst>
              <p:ext uri="{D42A27DB-BD31-4B8C-83A1-F6EECF244321}">
                <p14:modId xmlns:p14="http://schemas.microsoft.com/office/powerpoint/2010/main" val="4132499452"/>
              </p:ext>
            </p:extLst>
          </p:nvPr>
        </p:nvGraphicFramePr>
        <p:xfrm>
          <a:off x="707923" y="1825623"/>
          <a:ext cx="10645878" cy="4324452"/>
        </p:xfrm>
        <a:graphic>
          <a:graphicData uri="http://schemas.openxmlformats.org/drawingml/2006/table">
            <a:tbl>
              <a:tblPr firstRow="1" bandRow="1">
                <a:tableStyleId>{5C22544A-7EE6-4342-B048-85BDC9FD1C3A}</a:tableStyleId>
              </a:tblPr>
              <a:tblGrid>
                <a:gridCol w="5322939">
                  <a:extLst>
                    <a:ext uri="{9D8B030D-6E8A-4147-A177-3AD203B41FA5}">
                      <a16:colId xmlns:a16="http://schemas.microsoft.com/office/drawing/2014/main" val="1286610459"/>
                    </a:ext>
                  </a:extLst>
                </a:gridCol>
                <a:gridCol w="5322939">
                  <a:extLst>
                    <a:ext uri="{9D8B030D-6E8A-4147-A177-3AD203B41FA5}">
                      <a16:colId xmlns:a16="http://schemas.microsoft.com/office/drawing/2014/main" val="2664569025"/>
                    </a:ext>
                  </a:extLst>
                </a:gridCol>
              </a:tblGrid>
              <a:tr h="720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itchFamily="18" charset="0"/>
                          <a:cs typeface="Times New Roman" pitchFamily="18" charset="0"/>
                        </a:rPr>
                        <a:t>Month</a:t>
                      </a:r>
                      <a:r>
                        <a:rPr lang="en-US" sz="1800" baseline="0" dirty="0">
                          <a:latin typeface="Times New Roman" pitchFamily="18" charset="0"/>
                          <a:cs typeface="Times New Roman" pitchFamily="18" charset="0"/>
                        </a:rPr>
                        <a:t> and Year</a:t>
                      </a:r>
                      <a:endParaRPr lang="en-US" sz="1800" dirty="0">
                        <a:latin typeface="Times New Roman" pitchFamily="18" charset="0"/>
                        <a:cs typeface="Times New Roman" pitchFamily="18" charset="0"/>
                      </a:endParaRPr>
                    </a:p>
                    <a:p>
                      <a:endParaRPr lang="en-US" dirty="0"/>
                    </a:p>
                  </a:txBody>
                  <a:tcP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itchFamily="18" charset="0"/>
                          <a:cs typeface="Times New Roman" pitchFamily="18" charset="0"/>
                        </a:rPr>
                        <a:t>Task</a:t>
                      </a:r>
                      <a:r>
                        <a:rPr lang="en-US" sz="1800" baseline="0" dirty="0">
                          <a:latin typeface="Times New Roman" pitchFamily="18" charset="0"/>
                          <a:cs typeface="Times New Roman" pitchFamily="18" charset="0"/>
                        </a:rPr>
                        <a:t> to be Completed</a:t>
                      </a:r>
                      <a:endParaRPr lang="en-US" sz="1800" dirty="0">
                        <a:latin typeface="Times New Roman" pitchFamily="18" charset="0"/>
                        <a:cs typeface="Times New Roman" pitchFamily="18" charset="0"/>
                      </a:endParaRPr>
                    </a:p>
                    <a:p>
                      <a:endParaRPr lang="en-US" dirty="0"/>
                    </a:p>
                  </a:txBody>
                  <a:tcPr>
                    <a:solidFill>
                      <a:schemeClr val="accent6">
                        <a:lumMod val="60000"/>
                        <a:lumOff val="40000"/>
                      </a:schemeClr>
                    </a:solidFill>
                  </a:tcPr>
                </a:tc>
                <a:extLst>
                  <a:ext uri="{0D108BD9-81ED-4DB2-BD59-A6C34878D82A}">
                    <a16:rowId xmlns:a16="http://schemas.microsoft.com/office/drawing/2014/main" val="3994912178"/>
                  </a:ext>
                </a:extLst>
              </a:tr>
              <a:tr h="720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itchFamily="18" charset="0"/>
                          <a:cs typeface="Times New Roman" pitchFamily="18" charset="0"/>
                        </a:rPr>
                        <a:t>January 2024</a:t>
                      </a:r>
                    </a:p>
                    <a:p>
                      <a:endParaRPr lang="en-US" dirty="0"/>
                    </a:p>
                  </a:txBody>
                  <a:tcPr>
                    <a:solidFill>
                      <a:schemeClr val="accent6">
                        <a:lumMod val="60000"/>
                        <a:lumOff val="40000"/>
                      </a:schemeClr>
                    </a:solidFill>
                  </a:tcPr>
                </a:tc>
                <a:tc>
                  <a:txBody>
                    <a:bodyPr/>
                    <a:lstStyle/>
                    <a:p>
                      <a:r>
                        <a:rPr lang="en-IN" sz="1800" b="0" i="0" kern="1200" dirty="0">
                          <a:solidFill>
                            <a:schemeClr val="dk1"/>
                          </a:solidFill>
                          <a:effectLst/>
                          <a:latin typeface="+mn-lt"/>
                          <a:ea typeface="+mn-ea"/>
                          <a:cs typeface="+mn-cs"/>
                        </a:rPr>
                        <a:t>Design of Vehicle-to-Grid Technology</a:t>
                      </a:r>
                      <a:endParaRPr lang="en-US" dirty="0"/>
                    </a:p>
                  </a:txBody>
                  <a:tcPr>
                    <a:solidFill>
                      <a:schemeClr val="accent6">
                        <a:lumMod val="60000"/>
                        <a:lumOff val="40000"/>
                      </a:schemeClr>
                    </a:solidFill>
                  </a:tcPr>
                </a:tc>
                <a:extLst>
                  <a:ext uri="{0D108BD9-81ED-4DB2-BD59-A6C34878D82A}">
                    <a16:rowId xmlns:a16="http://schemas.microsoft.com/office/drawing/2014/main" val="4259243657"/>
                  </a:ext>
                </a:extLst>
              </a:tr>
              <a:tr h="720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itchFamily="18" charset="0"/>
                          <a:cs typeface="Times New Roman" pitchFamily="18" charset="0"/>
                        </a:rPr>
                        <a:t>February 2024</a:t>
                      </a:r>
                    </a:p>
                    <a:p>
                      <a:endParaRPr lang="en-US" dirty="0"/>
                    </a:p>
                  </a:txBody>
                  <a:tcPr>
                    <a:solidFill>
                      <a:schemeClr val="accent6">
                        <a:lumMod val="60000"/>
                        <a:lumOff val="40000"/>
                      </a:schemeClr>
                    </a:solidFill>
                  </a:tcPr>
                </a:tc>
                <a:tc>
                  <a:txBody>
                    <a:bodyPr/>
                    <a:lstStyle/>
                    <a:p>
                      <a:r>
                        <a:rPr lang="en-IN" sz="1800" b="0" i="0" kern="1200" dirty="0">
                          <a:solidFill>
                            <a:schemeClr val="dk1"/>
                          </a:solidFill>
                          <a:effectLst/>
                          <a:latin typeface="+mn-lt"/>
                          <a:ea typeface="+mn-ea"/>
                          <a:cs typeface="+mn-cs"/>
                        </a:rPr>
                        <a:t>Implementing Vehicle-to-Grid Technology</a:t>
                      </a:r>
                      <a:endParaRPr lang="en-US" dirty="0"/>
                    </a:p>
                  </a:txBody>
                  <a:tcPr>
                    <a:solidFill>
                      <a:schemeClr val="accent6">
                        <a:lumMod val="60000"/>
                        <a:lumOff val="40000"/>
                      </a:schemeClr>
                    </a:solidFill>
                  </a:tcPr>
                </a:tc>
                <a:extLst>
                  <a:ext uri="{0D108BD9-81ED-4DB2-BD59-A6C34878D82A}">
                    <a16:rowId xmlns:a16="http://schemas.microsoft.com/office/drawing/2014/main" val="2548239465"/>
                  </a:ext>
                </a:extLst>
              </a:tr>
              <a:tr h="720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itchFamily="18" charset="0"/>
                          <a:cs typeface="Times New Roman" pitchFamily="18" charset="0"/>
                        </a:rPr>
                        <a:t>March 2024</a:t>
                      </a:r>
                    </a:p>
                    <a:p>
                      <a:endParaRPr lang="en-US" dirty="0"/>
                    </a:p>
                  </a:txBody>
                  <a:tcPr>
                    <a:solidFill>
                      <a:schemeClr val="accent6">
                        <a:lumMod val="60000"/>
                        <a:lumOff val="40000"/>
                      </a:schemeClr>
                    </a:solidFill>
                  </a:tcPr>
                </a:tc>
                <a:tc>
                  <a:txBody>
                    <a:bodyPr/>
                    <a:lstStyle/>
                    <a:p>
                      <a:r>
                        <a:rPr lang="en-IN" sz="1800" b="0" i="0" kern="1200" dirty="0">
                          <a:solidFill>
                            <a:schemeClr val="dk1"/>
                          </a:solidFill>
                          <a:effectLst/>
                          <a:latin typeface="+mn-lt"/>
                          <a:ea typeface="+mn-ea"/>
                          <a:cs typeface="+mn-cs"/>
                        </a:rPr>
                        <a:t>Design of solar energy from net metering</a:t>
                      </a:r>
                      <a:endParaRPr lang="en-US" dirty="0"/>
                    </a:p>
                  </a:txBody>
                  <a:tcPr>
                    <a:solidFill>
                      <a:schemeClr val="accent6">
                        <a:lumMod val="60000"/>
                        <a:lumOff val="40000"/>
                      </a:schemeClr>
                    </a:solidFill>
                  </a:tcPr>
                </a:tc>
                <a:extLst>
                  <a:ext uri="{0D108BD9-81ED-4DB2-BD59-A6C34878D82A}">
                    <a16:rowId xmlns:a16="http://schemas.microsoft.com/office/drawing/2014/main" val="3410772881"/>
                  </a:ext>
                </a:extLst>
              </a:tr>
              <a:tr h="720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itchFamily="18" charset="0"/>
                          <a:cs typeface="Times New Roman" pitchFamily="18" charset="0"/>
                        </a:rPr>
                        <a:t>April 2024</a:t>
                      </a:r>
                    </a:p>
                    <a:p>
                      <a:endParaRPr lang="en-US" dirty="0"/>
                    </a:p>
                  </a:txBody>
                  <a:tcPr>
                    <a:solidFill>
                      <a:schemeClr val="accent6">
                        <a:lumMod val="60000"/>
                        <a:lumOff val="40000"/>
                      </a:schemeClr>
                    </a:solidFill>
                  </a:tcPr>
                </a:tc>
                <a:tc>
                  <a:txBody>
                    <a:bodyPr/>
                    <a:lstStyle/>
                    <a:p>
                      <a:r>
                        <a:rPr lang="en-IN" sz="1800" b="0" i="0" kern="1200" dirty="0">
                          <a:solidFill>
                            <a:schemeClr val="dk1"/>
                          </a:solidFill>
                          <a:effectLst/>
                          <a:latin typeface="+mn-lt"/>
                          <a:ea typeface="+mn-ea"/>
                          <a:cs typeface="+mn-cs"/>
                        </a:rPr>
                        <a:t>Implementing of solar energy from net metering</a:t>
                      </a:r>
                      <a:endParaRPr lang="en-US" dirty="0"/>
                    </a:p>
                    <a:p>
                      <a:endParaRPr lang="en-US" dirty="0"/>
                    </a:p>
                  </a:txBody>
                  <a:tcPr>
                    <a:solidFill>
                      <a:schemeClr val="accent6">
                        <a:lumMod val="60000"/>
                        <a:lumOff val="40000"/>
                      </a:schemeClr>
                    </a:solidFill>
                  </a:tcPr>
                </a:tc>
                <a:extLst>
                  <a:ext uri="{0D108BD9-81ED-4DB2-BD59-A6C34878D82A}">
                    <a16:rowId xmlns:a16="http://schemas.microsoft.com/office/drawing/2014/main" val="3055987504"/>
                  </a:ext>
                </a:extLst>
              </a:tr>
              <a:tr h="720742">
                <a:tc>
                  <a:txBody>
                    <a:bodyPr/>
                    <a:lstStyle/>
                    <a:p>
                      <a:r>
                        <a:rPr lang="en-US" dirty="0"/>
                        <a:t>May 2024</a:t>
                      </a:r>
                    </a:p>
                  </a:txBody>
                  <a:tcPr>
                    <a:solidFill>
                      <a:schemeClr val="accent6">
                        <a:lumMod val="60000"/>
                        <a:lumOff val="40000"/>
                      </a:schemeClr>
                    </a:solidFill>
                  </a:tcPr>
                </a:tc>
                <a:tc>
                  <a:txBody>
                    <a:bodyPr/>
                    <a:lstStyle/>
                    <a:p>
                      <a:r>
                        <a:rPr lang="en-US" dirty="0"/>
                        <a:t>Integration  and  documentation </a:t>
                      </a:r>
                    </a:p>
                  </a:txBody>
                  <a:tcPr>
                    <a:solidFill>
                      <a:schemeClr val="accent6">
                        <a:lumMod val="60000"/>
                        <a:lumOff val="40000"/>
                      </a:schemeClr>
                    </a:solidFill>
                  </a:tcPr>
                </a:tc>
                <a:extLst>
                  <a:ext uri="{0D108BD9-81ED-4DB2-BD59-A6C34878D82A}">
                    <a16:rowId xmlns:a16="http://schemas.microsoft.com/office/drawing/2014/main" val="3457213223"/>
                  </a:ext>
                </a:extLst>
              </a:tr>
            </a:tbl>
          </a:graphicData>
        </a:graphic>
      </p:graphicFrame>
      <p:sp>
        <p:nvSpPr>
          <p:cNvPr id="4" name="Slide Number Placeholder 3">
            <a:extLst>
              <a:ext uri="{FF2B5EF4-FFF2-40B4-BE49-F238E27FC236}">
                <a16:creationId xmlns:a16="http://schemas.microsoft.com/office/drawing/2014/main" id="{89D5C8A3-1994-E150-C1B2-700DE88FACC2}"/>
              </a:ext>
            </a:extLst>
          </p:cNvPr>
          <p:cNvSpPr>
            <a:spLocks noGrp="1"/>
          </p:cNvSpPr>
          <p:nvPr>
            <p:ph type="sldNum" sz="quarter" idx="12"/>
          </p:nvPr>
        </p:nvSpPr>
        <p:spPr/>
        <p:txBody>
          <a:bodyPr/>
          <a:lstStyle/>
          <a:p>
            <a:fld id="{E565F29F-F7B3-4EEA-A89D-0174512572C7}" type="slidenum">
              <a:rPr lang="en-US" smtClean="0"/>
              <a:t>78</a:t>
            </a:fld>
            <a:endParaRPr lang="en-US"/>
          </a:p>
        </p:txBody>
      </p:sp>
    </p:spTree>
    <p:extLst>
      <p:ext uri="{BB962C8B-B14F-4D97-AF65-F5344CB8AC3E}">
        <p14:creationId xmlns:p14="http://schemas.microsoft.com/office/powerpoint/2010/main" val="305969002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94B6A-420A-D741-0344-E4B3DA726FBE}"/>
              </a:ext>
            </a:extLst>
          </p:cNvPr>
          <p:cNvSpPr>
            <a:spLocks noGrp="1"/>
          </p:cNvSpPr>
          <p:nvPr>
            <p:ph type="title"/>
          </p:nvPr>
        </p:nvSpPr>
        <p:spPr>
          <a:xfrm>
            <a:off x="0" y="0"/>
            <a:ext cx="12192000" cy="986589"/>
          </a:xfrm>
        </p:spPr>
        <p:txBody>
          <a:bodyPr/>
          <a:lstStyle/>
          <a:p>
            <a:pPr algn="ctr"/>
            <a:r>
              <a:rPr lang="en-US" b="1" dirty="0">
                <a:solidFill>
                  <a:srgbClr val="002060"/>
                </a:solidFill>
                <a:latin typeface="Times New Roman" panose="02020603050405020304" pitchFamily="18" charset="0"/>
                <a:cs typeface="Times New Roman" panose="02020603050405020304" pitchFamily="18" charset="0"/>
              </a:rPr>
              <a:t>REFERENCES</a:t>
            </a:r>
            <a:endParaRPr lang="en-US" dirty="0"/>
          </a:p>
        </p:txBody>
      </p:sp>
      <p:sp>
        <p:nvSpPr>
          <p:cNvPr id="3" name="Content Placeholder 2">
            <a:extLst>
              <a:ext uri="{FF2B5EF4-FFF2-40B4-BE49-F238E27FC236}">
                <a16:creationId xmlns:a16="http://schemas.microsoft.com/office/drawing/2014/main" id="{AD18B68C-1234-110C-9565-034B6A519024}"/>
              </a:ext>
            </a:extLst>
          </p:cNvPr>
          <p:cNvSpPr>
            <a:spLocks noGrp="1"/>
          </p:cNvSpPr>
          <p:nvPr>
            <p:ph idx="1"/>
          </p:nvPr>
        </p:nvSpPr>
        <p:spPr>
          <a:xfrm>
            <a:off x="648929" y="1358849"/>
            <a:ext cx="10704871" cy="4818114"/>
          </a:xfrm>
        </p:spPr>
        <p:txBody>
          <a:bodyPr>
            <a:normAutofit fontScale="92500" lnSpcReduction="10000"/>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en-US" sz="2800" dirty="0">
                <a:latin typeface="Times New Roman" panose="02020603050405020304" pitchFamily="18" charset="0"/>
                <a:cs typeface="Times New Roman" panose="02020603050405020304" pitchFamily="18" charset="0"/>
              </a:rPr>
              <a:t>[1] </a:t>
            </a:r>
            <a:r>
              <a:rPr lang="en-US" sz="2800" b="0" i="0" kern="1200" dirty="0">
                <a:solidFill>
                  <a:schemeClr val="dk1"/>
                </a:solidFill>
                <a:effectLst/>
                <a:latin typeface="Times New Roman" panose="02020603050405020304" pitchFamily="18" charset="0"/>
                <a:cs typeface="Times New Roman" panose="02020603050405020304" pitchFamily="18" charset="0"/>
              </a:rPr>
              <a:t>G. T. S. Rajan, V. </a:t>
            </a:r>
            <a:r>
              <a:rPr lang="en-US" sz="2800" b="0" i="0" kern="1200" dirty="0" err="1">
                <a:solidFill>
                  <a:schemeClr val="dk1"/>
                </a:solidFill>
                <a:effectLst/>
                <a:latin typeface="Times New Roman" panose="02020603050405020304" pitchFamily="18" charset="0"/>
                <a:cs typeface="Times New Roman" panose="02020603050405020304" pitchFamily="18" charset="0"/>
              </a:rPr>
              <a:t>Sivachidambaranathan</a:t>
            </a:r>
            <a:r>
              <a:rPr lang="en-US" sz="2800" b="0" i="0" kern="1200" dirty="0">
                <a:solidFill>
                  <a:schemeClr val="dk1"/>
                </a:solidFill>
                <a:effectLst/>
                <a:latin typeface="Times New Roman" panose="02020603050405020304" pitchFamily="18" charset="0"/>
                <a:cs typeface="Times New Roman" panose="02020603050405020304" pitchFamily="18" charset="0"/>
              </a:rPr>
              <a:t>, A. R. Babu, A. S. M. Antony, J. B. P. Glady and S. D. </a:t>
            </a:r>
            <a:r>
              <a:rPr lang="en-US" sz="2800" b="0" i="0" kern="1200" dirty="0" err="1">
                <a:solidFill>
                  <a:schemeClr val="dk1"/>
                </a:solidFill>
                <a:effectLst/>
                <a:latin typeface="Times New Roman" panose="02020603050405020304" pitchFamily="18" charset="0"/>
                <a:cs typeface="Times New Roman" panose="02020603050405020304" pitchFamily="18" charset="0"/>
              </a:rPr>
              <a:t>Sundarsingh</a:t>
            </a:r>
            <a:r>
              <a:rPr lang="en-US" sz="2800" b="0" i="0" kern="1200" dirty="0">
                <a:solidFill>
                  <a:schemeClr val="dk1"/>
                </a:solidFill>
                <a:effectLst/>
                <a:latin typeface="Times New Roman" panose="02020603050405020304" pitchFamily="18" charset="0"/>
                <a:cs typeface="Times New Roman" panose="02020603050405020304" pitchFamily="18" charset="0"/>
              </a:rPr>
              <a:t> </a:t>
            </a:r>
            <a:r>
              <a:rPr lang="en-US" sz="2800" b="0" i="0" kern="1200" dirty="0" err="1">
                <a:solidFill>
                  <a:schemeClr val="dk1"/>
                </a:solidFill>
                <a:effectLst/>
                <a:latin typeface="Times New Roman" panose="02020603050405020304" pitchFamily="18" charset="0"/>
                <a:cs typeface="Times New Roman" panose="02020603050405020304" pitchFamily="18" charset="0"/>
              </a:rPr>
              <a:t>Jebaseelan</a:t>
            </a:r>
            <a:r>
              <a:rPr lang="en-US" sz="2800" b="0" i="0" kern="1200" dirty="0">
                <a:solidFill>
                  <a:schemeClr val="dk1"/>
                </a:solidFill>
                <a:effectLst/>
                <a:latin typeface="Times New Roman" panose="02020603050405020304" pitchFamily="18" charset="0"/>
                <a:cs typeface="Times New Roman" panose="02020603050405020304" pitchFamily="18" charset="0"/>
              </a:rPr>
              <a:t>, "Hybrid Grid Charging Station for Electric Vehicle Using IoT," 2023 International Conference on Intelligent and Innovative Technologies in Computing, Electrical and Electronics (IITCEE), Bengaluru, India, 2023, pp. 528-532</a:t>
            </a:r>
            <a:endParaRPr lang="en-IN" sz="2800" b="0" kern="1200" dirty="0">
              <a:solidFill>
                <a:schemeClr val="dk1"/>
              </a:solidFill>
              <a:effectLst/>
              <a:latin typeface="Times New Roman" panose="02020603050405020304" pitchFamily="18" charset="0"/>
              <a:cs typeface="Times New Roman" panose="02020603050405020304" pitchFamily="18" charset="0"/>
            </a:endParaRPr>
          </a:p>
          <a:p>
            <a:pPr marL="0" indent="0" algn="just" defTabSz="457200">
              <a:lnSpc>
                <a:spcPct val="100000"/>
              </a:lnSpc>
              <a:spcBef>
                <a:spcPts val="0"/>
              </a:spcBef>
              <a:buNone/>
              <a:defRPr/>
            </a:pPr>
            <a:r>
              <a:rPr lang="en-US" sz="2800" dirty="0">
                <a:latin typeface="Times New Roman" panose="02020603050405020304" pitchFamily="18" charset="0"/>
                <a:cs typeface="Times New Roman" panose="02020603050405020304" pitchFamily="18" charset="0"/>
              </a:rPr>
              <a:t>[2] </a:t>
            </a:r>
            <a:r>
              <a:rPr lang="en-IN" sz="2800" b="0" i="0" kern="1200" dirty="0">
                <a:solidFill>
                  <a:schemeClr val="dk1"/>
                </a:solidFill>
                <a:effectLst/>
                <a:latin typeface="Times New Roman" panose="02020603050405020304" pitchFamily="18" charset="0"/>
                <a:cs typeface="Times New Roman" panose="02020603050405020304" pitchFamily="18" charset="0"/>
              </a:rPr>
              <a:t>E. Saleh and N. Karami, "A Fast and Efficient MPPT Technique For PV Systems Using Divide and Conquer," </a:t>
            </a:r>
            <a:r>
              <a:rPr lang="en-IN" sz="2800" b="0" i="1" kern="1200" dirty="0">
                <a:solidFill>
                  <a:schemeClr val="dk1"/>
                </a:solidFill>
                <a:effectLst/>
                <a:latin typeface="Times New Roman" panose="02020603050405020304" pitchFamily="18" charset="0"/>
                <a:cs typeface="Times New Roman" panose="02020603050405020304" pitchFamily="18" charset="0"/>
              </a:rPr>
              <a:t>2023 Advances in Science and Engineering Technology International Conferences (ASET)</a:t>
            </a:r>
            <a:r>
              <a:rPr lang="en-IN" sz="2800" b="0" i="0" kern="1200" dirty="0">
                <a:solidFill>
                  <a:schemeClr val="dk1"/>
                </a:solidFill>
                <a:effectLst/>
                <a:latin typeface="Times New Roman" panose="02020603050405020304" pitchFamily="18" charset="0"/>
                <a:cs typeface="Times New Roman" panose="02020603050405020304" pitchFamily="18" charset="0"/>
              </a:rPr>
              <a:t>, Dubai, United Arab Emirates, 2023, pp. 01-06</a:t>
            </a:r>
            <a:endParaRPr lang="en-IN" sz="2800" b="0" kern="1200" dirty="0">
              <a:solidFill>
                <a:schemeClr val="dk1"/>
              </a:solidFill>
              <a:effectLst/>
              <a:latin typeface="Times New Roman" panose="02020603050405020304" pitchFamily="18" charset="0"/>
              <a:cs typeface="Times New Roman" panose="02020603050405020304" pitchFamily="18" charset="0"/>
            </a:endParaRPr>
          </a:p>
          <a:p>
            <a:pPr marL="0" indent="0" algn="just">
              <a:buNone/>
            </a:pPr>
            <a:r>
              <a:rPr lang="en-US" sz="2800" dirty="0">
                <a:latin typeface="Times New Roman" panose="02020603050405020304" pitchFamily="18" charset="0"/>
                <a:cs typeface="Times New Roman" panose="02020603050405020304" pitchFamily="18" charset="0"/>
              </a:rPr>
              <a:t>[3] </a:t>
            </a:r>
            <a:r>
              <a:rPr lang="en-IN" sz="2800" b="0" i="0" kern="1200" dirty="0">
                <a:solidFill>
                  <a:schemeClr val="dk1"/>
                </a:solidFill>
                <a:effectLst/>
                <a:latin typeface="Times New Roman" panose="02020603050405020304" pitchFamily="18" charset="0"/>
                <a:cs typeface="Times New Roman" panose="02020603050405020304" pitchFamily="18" charset="0"/>
              </a:rPr>
              <a:t>R. </a:t>
            </a:r>
            <a:r>
              <a:rPr lang="en-IN" sz="2800" b="0" i="0" kern="1200" dirty="0" err="1">
                <a:solidFill>
                  <a:schemeClr val="dk1"/>
                </a:solidFill>
                <a:effectLst/>
                <a:latin typeface="Times New Roman" panose="02020603050405020304" pitchFamily="18" charset="0"/>
                <a:cs typeface="Times New Roman" panose="02020603050405020304" pitchFamily="18" charset="0"/>
              </a:rPr>
              <a:t>Madhumitha</a:t>
            </a:r>
            <a:r>
              <a:rPr lang="en-IN" sz="2800" b="0" i="0" kern="1200" dirty="0">
                <a:solidFill>
                  <a:schemeClr val="dk1"/>
                </a:solidFill>
                <a:effectLst/>
                <a:latin typeface="Times New Roman" panose="02020603050405020304" pitchFamily="18" charset="0"/>
                <a:cs typeface="Times New Roman" panose="02020603050405020304" pitchFamily="18" charset="0"/>
              </a:rPr>
              <a:t>, P. Priya and S. Saravanan, "Hybrid Renewable Energy Based Electric Vehicles Charging Station," </a:t>
            </a:r>
            <a:r>
              <a:rPr lang="en-IN" sz="2800" b="0" i="1" kern="1200" dirty="0">
                <a:solidFill>
                  <a:schemeClr val="dk1"/>
                </a:solidFill>
                <a:effectLst/>
                <a:latin typeface="Times New Roman" panose="02020603050405020304" pitchFamily="18" charset="0"/>
                <a:cs typeface="Times New Roman" panose="02020603050405020304" pitchFamily="18" charset="0"/>
              </a:rPr>
              <a:t>2022 2nd International Conference on Advance Computing and Innovative Technologies in Engineering (ICACITE)</a:t>
            </a:r>
            <a:r>
              <a:rPr lang="en-IN" sz="2800" b="0" i="0" kern="1200" dirty="0">
                <a:solidFill>
                  <a:schemeClr val="dk1"/>
                </a:solidFill>
                <a:effectLst/>
                <a:latin typeface="Times New Roman" panose="02020603050405020304" pitchFamily="18" charset="0"/>
                <a:cs typeface="Times New Roman" panose="02020603050405020304" pitchFamily="18" charset="0"/>
              </a:rPr>
              <a:t>, Greater Noida, India, 2022, pp. 2348-2352</a:t>
            </a:r>
            <a:r>
              <a:rPr lang="en-US" sz="2800" b="0" dirty="0">
                <a:solidFill>
                  <a:srgbClr val="222222"/>
                </a:solidFill>
                <a:effectLst/>
                <a:latin typeface="Times New Roman" panose="02020603050405020304" pitchFamily="18" charset="0"/>
                <a:cs typeface="Times New Roman" panose="02020603050405020304" pitchFamily="18" charset="0"/>
              </a:rPr>
              <a:t>.</a:t>
            </a:r>
          </a:p>
          <a:p>
            <a:endParaRPr lang="en-US" dirty="0"/>
          </a:p>
        </p:txBody>
      </p:sp>
      <p:sp>
        <p:nvSpPr>
          <p:cNvPr id="4" name="Slide Number Placeholder 3">
            <a:extLst>
              <a:ext uri="{FF2B5EF4-FFF2-40B4-BE49-F238E27FC236}">
                <a16:creationId xmlns:a16="http://schemas.microsoft.com/office/drawing/2014/main" id="{58446DB8-284E-E367-3818-11D2D61D59BF}"/>
              </a:ext>
            </a:extLst>
          </p:cNvPr>
          <p:cNvSpPr>
            <a:spLocks noGrp="1"/>
          </p:cNvSpPr>
          <p:nvPr>
            <p:ph type="sldNum" sz="quarter" idx="12"/>
          </p:nvPr>
        </p:nvSpPr>
        <p:spPr/>
        <p:txBody>
          <a:bodyPr/>
          <a:lstStyle/>
          <a:p>
            <a:fld id="{E565F29F-F7B3-4EEA-A89D-0174512572C7}" type="slidenum">
              <a:rPr lang="en-US" smtClean="0"/>
              <a:t>79</a:t>
            </a:fld>
            <a:endParaRPr lang="en-US"/>
          </a:p>
        </p:txBody>
      </p:sp>
    </p:spTree>
    <p:extLst>
      <p:ext uri="{BB962C8B-B14F-4D97-AF65-F5344CB8AC3E}">
        <p14:creationId xmlns:p14="http://schemas.microsoft.com/office/powerpoint/2010/main" val="1943896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6F1E3-8803-538F-F1B3-870405C2F0B4}"/>
              </a:ext>
            </a:extLst>
          </p:cNvPr>
          <p:cNvSpPr>
            <a:spLocks noGrp="1"/>
          </p:cNvSpPr>
          <p:nvPr>
            <p:ph type="title"/>
          </p:nvPr>
        </p:nvSpPr>
        <p:spPr>
          <a:xfrm>
            <a:off x="0" y="18256"/>
            <a:ext cx="12192000" cy="1048544"/>
          </a:xfrm>
        </p:spPr>
        <p:txBody>
          <a:bodyPr/>
          <a:lstStyle/>
          <a:p>
            <a:pPr algn="ctr"/>
            <a:r>
              <a:rPr lang="en-US" dirty="0">
                <a:latin typeface="Times New Roman" panose="02020603050405020304" pitchFamily="18" charset="0"/>
                <a:cs typeface="Times New Roman" panose="02020603050405020304" pitchFamily="18" charset="0"/>
              </a:rPr>
              <a:t>SUMMARY </a:t>
            </a:r>
          </a:p>
        </p:txBody>
      </p:sp>
      <p:sp>
        <p:nvSpPr>
          <p:cNvPr id="3" name="Content Placeholder 2">
            <a:extLst>
              <a:ext uri="{FF2B5EF4-FFF2-40B4-BE49-F238E27FC236}">
                <a16:creationId xmlns:a16="http://schemas.microsoft.com/office/drawing/2014/main" id="{F3D55BA5-C674-3499-772F-279A26565DB2}"/>
              </a:ext>
            </a:extLst>
          </p:cNvPr>
          <p:cNvSpPr>
            <a:spLocks noGrp="1"/>
          </p:cNvSpPr>
          <p:nvPr>
            <p:ph idx="1"/>
          </p:nvPr>
        </p:nvSpPr>
        <p:spPr>
          <a:xfrm>
            <a:off x="838200" y="1316182"/>
            <a:ext cx="10515600" cy="4860781"/>
          </a:xfrm>
        </p:spPr>
        <p:txBody>
          <a:bodyPr>
            <a:normAutofit/>
          </a:bodyPr>
          <a:lstStyle/>
          <a:p>
            <a:r>
              <a:rPr lang="en-US" sz="2800" dirty="0">
                <a:latin typeface="Times New Roman" panose="02020603050405020304" pitchFamily="18" charset="0"/>
                <a:cs typeface="Times New Roman" panose="02020603050405020304" pitchFamily="18" charset="0"/>
              </a:rPr>
              <a:t>hybrid grid EV charging station integrates solar and grid power for energy efficiency.</a:t>
            </a:r>
          </a:p>
          <a:p>
            <a:r>
              <a:rPr lang="en-US" sz="2800" dirty="0">
                <a:latin typeface="Times New Roman" panose="02020603050405020304" pitchFamily="18" charset="0"/>
                <a:cs typeface="Times New Roman" panose="02020603050405020304" pitchFamily="18" charset="0"/>
              </a:rPr>
              <a:t>A buck converter steps down voltage, while a boost converter increases voltage. These converters play a crucial role in power conversion applications, ensuring compatibility and efficient energy transfer.</a:t>
            </a:r>
          </a:p>
          <a:p>
            <a:r>
              <a:rPr lang="en-US" sz="2800" dirty="0">
                <a:latin typeface="Times New Roman" panose="02020603050405020304" pitchFamily="18" charset="0"/>
                <a:cs typeface="Times New Roman" panose="02020603050405020304" pitchFamily="18" charset="0"/>
              </a:rPr>
              <a:t>The EV charging station model harnesses hybrid renewable energy sources to mitigate grid stress and promote sustainability, addressing the increasing demand for electric vehicle charging.</a:t>
            </a:r>
          </a:p>
          <a:p>
            <a:r>
              <a:rPr lang="en-US" sz="2800" dirty="0">
                <a:latin typeface="Times New Roman" panose="02020603050405020304" pitchFamily="18" charset="0"/>
                <a:cs typeface="Times New Roman" panose="02020603050405020304" pitchFamily="18" charset="0"/>
              </a:rPr>
              <a:t>MPPT is crucial for extracting the maximum available energy from the solar panels. </a:t>
            </a:r>
          </a:p>
          <a:p>
            <a:endParaRPr lang="en-US" dirty="0"/>
          </a:p>
        </p:txBody>
      </p:sp>
      <p:sp>
        <p:nvSpPr>
          <p:cNvPr id="4" name="Slide Number Placeholder 3">
            <a:extLst>
              <a:ext uri="{FF2B5EF4-FFF2-40B4-BE49-F238E27FC236}">
                <a16:creationId xmlns:a16="http://schemas.microsoft.com/office/drawing/2014/main" id="{85CEB60A-52F1-F89F-C6AF-3AE6EFE90F6B}"/>
              </a:ext>
            </a:extLst>
          </p:cNvPr>
          <p:cNvSpPr>
            <a:spLocks noGrp="1"/>
          </p:cNvSpPr>
          <p:nvPr>
            <p:ph type="sldNum" sz="quarter" idx="12"/>
          </p:nvPr>
        </p:nvSpPr>
        <p:spPr>
          <a:xfrm>
            <a:off x="8610600" y="6474620"/>
            <a:ext cx="2743200" cy="365125"/>
          </a:xfrm>
        </p:spPr>
        <p:txBody>
          <a:bodyPr/>
          <a:lstStyle/>
          <a:p>
            <a:fld id="{E565F29F-F7B3-4EEA-A89D-0174512572C7}" type="slidenum">
              <a:rPr lang="en-US" sz="1800" smtClean="0">
                <a:latin typeface="Times New Roman" panose="02020603050405020304" pitchFamily="18" charset="0"/>
                <a:cs typeface="Times New Roman" panose="02020603050405020304" pitchFamily="18" charset="0"/>
              </a:rPr>
              <a:t>8</a:t>
            </a:fld>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276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circle(in)">
                                      <p:cBhvr>
                                        <p:cTn id="17" dur="20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circle(in)">
                                      <p:cBhvr>
                                        <p:cTn id="22" dur="20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circle(in)">
                                      <p:cBhvr>
                                        <p:cTn id="27"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F4989-464D-AEA0-7F24-F273B97F51F6}"/>
              </a:ext>
            </a:extLst>
          </p:cNvPr>
          <p:cNvSpPr>
            <a:spLocks noGrp="1"/>
          </p:cNvSpPr>
          <p:nvPr>
            <p:ph type="title"/>
          </p:nvPr>
        </p:nvSpPr>
        <p:spPr>
          <a:xfrm>
            <a:off x="0" y="0"/>
            <a:ext cx="12192000" cy="1325563"/>
          </a:xfrm>
        </p:spPr>
        <p:txBody>
          <a:bodyPr/>
          <a:lstStyle/>
          <a:p>
            <a:pPr algn="ctr"/>
            <a:r>
              <a:rPr lang="en-US" b="1" dirty="0">
                <a:solidFill>
                  <a:srgbClr val="002060"/>
                </a:solidFill>
                <a:latin typeface="Times New Roman" panose="02020603050405020304" pitchFamily="18" charset="0"/>
                <a:cs typeface="Times New Roman" panose="02020603050405020304" pitchFamily="18" charset="0"/>
              </a:rPr>
              <a:t>REFERENCES</a:t>
            </a:r>
            <a:endParaRPr lang="en-US" dirty="0"/>
          </a:p>
        </p:txBody>
      </p:sp>
      <p:sp>
        <p:nvSpPr>
          <p:cNvPr id="3" name="Content Placeholder 2">
            <a:extLst>
              <a:ext uri="{FF2B5EF4-FFF2-40B4-BE49-F238E27FC236}">
                <a16:creationId xmlns:a16="http://schemas.microsoft.com/office/drawing/2014/main" id="{7EE0EE14-4972-95CF-6D47-DE65B681C709}"/>
              </a:ext>
            </a:extLst>
          </p:cNvPr>
          <p:cNvSpPr>
            <a:spLocks noGrp="1"/>
          </p:cNvSpPr>
          <p:nvPr>
            <p:ph idx="1"/>
          </p:nvPr>
        </p:nvSpPr>
        <p:spPr/>
        <p:txBody>
          <a:bodyPr>
            <a:normAutofit fontScale="85000" lnSpcReduction="10000"/>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en-US" sz="2800" dirty="0">
                <a:latin typeface="Times New Roman" panose="02020603050405020304" pitchFamily="18" charset="0"/>
                <a:cs typeface="Times New Roman" panose="02020603050405020304" pitchFamily="18" charset="0"/>
              </a:rPr>
              <a:t>[4] </a:t>
            </a:r>
            <a:r>
              <a:rPr lang="en-IN" sz="2800" b="0" i="0" kern="1200" dirty="0">
                <a:solidFill>
                  <a:schemeClr val="dk1"/>
                </a:solidFill>
                <a:effectLst/>
                <a:latin typeface="Times New Roman" panose="02020603050405020304" pitchFamily="18" charset="0"/>
                <a:cs typeface="Times New Roman" panose="02020603050405020304" pitchFamily="18" charset="0"/>
              </a:rPr>
              <a:t>A. </a:t>
            </a:r>
            <a:r>
              <a:rPr lang="en-IN" sz="2800" b="0" i="0" kern="1200" dirty="0" err="1">
                <a:solidFill>
                  <a:schemeClr val="dk1"/>
                </a:solidFill>
                <a:effectLst/>
                <a:latin typeface="Times New Roman" panose="02020603050405020304" pitchFamily="18" charset="0"/>
                <a:cs typeface="Times New Roman" panose="02020603050405020304" pitchFamily="18" charset="0"/>
              </a:rPr>
              <a:t>Safaeinasab</a:t>
            </a:r>
            <a:r>
              <a:rPr lang="en-IN" sz="2800" b="0" i="0" kern="1200" dirty="0">
                <a:solidFill>
                  <a:schemeClr val="dk1"/>
                </a:solidFill>
                <a:effectLst/>
                <a:latin typeface="Times New Roman" panose="02020603050405020304" pitchFamily="18" charset="0"/>
                <a:cs typeface="Times New Roman" panose="02020603050405020304" pitchFamily="18" charset="0"/>
              </a:rPr>
              <a:t>, H. S. </a:t>
            </a:r>
            <a:r>
              <a:rPr lang="en-IN" sz="2800" b="0" i="0" kern="1200" dirty="0" err="1">
                <a:solidFill>
                  <a:schemeClr val="dk1"/>
                </a:solidFill>
                <a:effectLst/>
                <a:latin typeface="Times New Roman" panose="02020603050405020304" pitchFamily="18" charset="0"/>
                <a:cs typeface="Times New Roman" panose="02020603050405020304" pitchFamily="18" charset="0"/>
              </a:rPr>
              <a:t>Gohari</a:t>
            </a:r>
            <a:r>
              <a:rPr lang="en-IN" sz="2800" b="0" i="0" kern="1200" dirty="0">
                <a:solidFill>
                  <a:schemeClr val="dk1"/>
                </a:solidFill>
                <a:effectLst/>
                <a:latin typeface="Times New Roman" panose="02020603050405020304" pitchFamily="18" charset="0"/>
                <a:cs typeface="Times New Roman" panose="02020603050405020304" pitchFamily="18" charset="0"/>
              </a:rPr>
              <a:t> and K. </a:t>
            </a:r>
            <a:r>
              <a:rPr lang="en-IN" sz="2800" b="0" i="0" kern="1200" dirty="0" err="1">
                <a:solidFill>
                  <a:schemeClr val="dk1"/>
                </a:solidFill>
                <a:effectLst/>
                <a:latin typeface="Times New Roman" panose="02020603050405020304" pitchFamily="18" charset="0"/>
                <a:cs typeface="Times New Roman" panose="02020603050405020304" pitchFamily="18" charset="0"/>
              </a:rPr>
              <a:t>Abbaszadeh</a:t>
            </a:r>
            <a:r>
              <a:rPr lang="en-IN" sz="2800" b="0" i="0" kern="1200" dirty="0">
                <a:solidFill>
                  <a:schemeClr val="dk1"/>
                </a:solidFill>
                <a:effectLst/>
                <a:latin typeface="Times New Roman" panose="02020603050405020304" pitchFamily="18" charset="0"/>
                <a:cs typeface="Times New Roman" panose="02020603050405020304" pitchFamily="18" charset="0"/>
              </a:rPr>
              <a:t>, "Design and Control of a Novel Multi-port Bidirectional Buck-Boost Converter Suitable for Hybrid Electric Vehicle Charging Stations," </a:t>
            </a:r>
            <a:r>
              <a:rPr lang="en-IN" sz="2800" b="0" i="1" kern="1200" dirty="0">
                <a:solidFill>
                  <a:schemeClr val="dk1"/>
                </a:solidFill>
                <a:effectLst/>
                <a:latin typeface="Times New Roman" panose="02020603050405020304" pitchFamily="18" charset="0"/>
                <a:cs typeface="Times New Roman" panose="02020603050405020304" pitchFamily="18" charset="0"/>
              </a:rPr>
              <a:t>2022 30th International Conference on Electrical Engineering (ICEE)</a:t>
            </a:r>
            <a:r>
              <a:rPr lang="en-IN" sz="2800" b="0" i="0" kern="1200" dirty="0">
                <a:solidFill>
                  <a:schemeClr val="dk1"/>
                </a:solidFill>
                <a:effectLst/>
                <a:latin typeface="Times New Roman" panose="02020603050405020304" pitchFamily="18" charset="0"/>
                <a:cs typeface="Times New Roman" panose="02020603050405020304" pitchFamily="18" charset="0"/>
              </a:rPr>
              <a:t>, Tehran, Iran, Islamic Republic of, 2022, pp. 1027-1032</a:t>
            </a:r>
          </a:p>
          <a:p>
            <a:pPr marL="0" indent="0" algn="just" defTabSz="457200">
              <a:lnSpc>
                <a:spcPct val="100000"/>
              </a:lnSpc>
              <a:spcBef>
                <a:spcPts val="0"/>
              </a:spcBef>
              <a:buNone/>
              <a:defRPr/>
            </a:pPr>
            <a:r>
              <a:rPr lang="en-US" sz="2800" dirty="0">
                <a:latin typeface="Times New Roman" panose="02020603050405020304" pitchFamily="18" charset="0"/>
                <a:cs typeface="Times New Roman" panose="02020603050405020304" pitchFamily="18" charset="0"/>
              </a:rPr>
              <a:t>[5] </a:t>
            </a:r>
            <a:r>
              <a:rPr lang="en-IN" sz="2800" b="0" i="0" kern="1200" dirty="0">
                <a:solidFill>
                  <a:schemeClr val="dk1"/>
                </a:solidFill>
                <a:effectLst/>
                <a:latin typeface="Times New Roman" panose="02020603050405020304" pitchFamily="18" charset="0"/>
                <a:cs typeface="Times New Roman" panose="02020603050405020304" pitchFamily="18" charset="0"/>
              </a:rPr>
              <a:t>K. S. Vikas, B. </a:t>
            </a:r>
            <a:r>
              <a:rPr lang="en-IN" sz="2800" b="0" i="0" kern="1200" dirty="0" err="1">
                <a:solidFill>
                  <a:schemeClr val="dk1"/>
                </a:solidFill>
                <a:effectLst/>
                <a:latin typeface="Times New Roman" panose="02020603050405020304" pitchFamily="18" charset="0"/>
                <a:cs typeface="Times New Roman" panose="02020603050405020304" pitchFamily="18" charset="0"/>
              </a:rPr>
              <a:t>Raviteja</a:t>
            </a:r>
            <a:r>
              <a:rPr lang="en-IN" sz="2800" b="0" i="0" kern="1200" dirty="0">
                <a:solidFill>
                  <a:schemeClr val="dk1"/>
                </a:solidFill>
                <a:effectLst/>
                <a:latin typeface="Times New Roman" panose="02020603050405020304" pitchFamily="18" charset="0"/>
                <a:cs typeface="Times New Roman" panose="02020603050405020304" pitchFamily="18" charset="0"/>
              </a:rPr>
              <a:t> Reddy, S. G. </a:t>
            </a:r>
            <a:r>
              <a:rPr lang="en-IN" sz="2800" b="0" i="0" kern="1200" dirty="0" err="1">
                <a:solidFill>
                  <a:schemeClr val="dk1"/>
                </a:solidFill>
                <a:effectLst/>
                <a:latin typeface="Times New Roman" panose="02020603050405020304" pitchFamily="18" charset="0"/>
                <a:cs typeface="Times New Roman" panose="02020603050405020304" pitchFamily="18" charset="0"/>
              </a:rPr>
              <a:t>Abijith</a:t>
            </a:r>
            <a:r>
              <a:rPr lang="en-IN" sz="2800" b="0" i="0" kern="1200" dirty="0">
                <a:solidFill>
                  <a:schemeClr val="dk1"/>
                </a:solidFill>
                <a:effectLst/>
                <a:latin typeface="Times New Roman" panose="02020603050405020304" pitchFamily="18" charset="0"/>
                <a:cs typeface="Times New Roman" panose="02020603050405020304" pitchFamily="18" charset="0"/>
              </a:rPr>
              <a:t> and M. R. Sindhu, "Controller for Charging Electric Vehicles at Workplaces using Solar Energy," </a:t>
            </a:r>
            <a:r>
              <a:rPr lang="en-IN" sz="2800" b="0" i="1" kern="1200" dirty="0">
                <a:solidFill>
                  <a:schemeClr val="dk1"/>
                </a:solidFill>
                <a:effectLst/>
                <a:latin typeface="Times New Roman" panose="02020603050405020304" pitchFamily="18" charset="0"/>
                <a:cs typeface="Times New Roman" panose="02020603050405020304" pitchFamily="18" charset="0"/>
              </a:rPr>
              <a:t>2019 International Conference on Communication and Signal Processing (ICCSP)</a:t>
            </a:r>
            <a:r>
              <a:rPr lang="en-IN" sz="2800" b="0" i="0" kern="1200" dirty="0">
                <a:solidFill>
                  <a:schemeClr val="dk1"/>
                </a:solidFill>
                <a:effectLst/>
                <a:latin typeface="Times New Roman" panose="02020603050405020304" pitchFamily="18" charset="0"/>
                <a:cs typeface="Times New Roman" panose="02020603050405020304" pitchFamily="18" charset="0"/>
              </a:rPr>
              <a:t>, Chennai, India, 2019, pp. 0862-0866</a:t>
            </a:r>
            <a:endParaRPr lang="en-IN" sz="2800" b="0" kern="1200" dirty="0">
              <a:solidFill>
                <a:schemeClr val="dk1"/>
              </a:solidFill>
              <a:effectLst/>
              <a:latin typeface="Times New Roman" panose="02020603050405020304" pitchFamily="18" charset="0"/>
              <a:cs typeface="Times New Roman" panose="02020603050405020304" pitchFamily="18" charset="0"/>
            </a:endParaRPr>
          </a:p>
          <a:p>
            <a:pPr marL="0" indent="0" algn="just">
              <a:buNone/>
            </a:pPr>
            <a:r>
              <a:rPr lang="en-US" sz="2800" dirty="0">
                <a:latin typeface="Times New Roman" panose="02020603050405020304" pitchFamily="18" charset="0"/>
                <a:cs typeface="Times New Roman" panose="02020603050405020304" pitchFamily="18" charset="0"/>
              </a:rPr>
              <a:t>[6] </a:t>
            </a:r>
            <a:r>
              <a:rPr lang="en-IN" sz="2800" b="0" i="0" kern="1200" dirty="0">
                <a:solidFill>
                  <a:schemeClr val="dk1"/>
                </a:solidFill>
                <a:effectLst/>
                <a:latin typeface="Times New Roman" panose="02020603050405020304" pitchFamily="18" charset="0"/>
                <a:cs typeface="Times New Roman" panose="02020603050405020304" pitchFamily="18" charset="0"/>
              </a:rPr>
              <a:t>S. </a:t>
            </a:r>
            <a:r>
              <a:rPr lang="en-IN" sz="2800" b="0" i="0" kern="1200" dirty="0" err="1">
                <a:solidFill>
                  <a:schemeClr val="dk1"/>
                </a:solidFill>
                <a:effectLst/>
                <a:latin typeface="Times New Roman" panose="02020603050405020304" pitchFamily="18" charset="0"/>
                <a:cs typeface="Times New Roman" panose="02020603050405020304" pitchFamily="18" charset="0"/>
              </a:rPr>
              <a:t>Palanidoss</a:t>
            </a:r>
            <a:r>
              <a:rPr lang="en-IN" sz="2800" b="0" i="0" kern="1200" dirty="0">
                <a:solidFill>
                  <a:schemeClr val="dk1"/>
                </a:solidFill>
                <a:effectLst/>
                <a:latin typeface="Times New Roman" panose="02020603050405020304" pitchFamily="18" charset="0"/>
                <a:cs typeface="Times New Roman" panose="02020603050405020304" pitchFamily="18" charset="0"/>
              </a:rPr>
              <a:t> and T. V. S. Vishnu, "Experimental analysis of conventional buck and boost converter with integrated dual output converter," </a:t>
            </a:r>
            <a:r>
              <a:rPr lang="en-IN" sz="2800" b="0" i="1" kern="1200" dirty="0">
                <a:solidFill>
                  <a:schemeClr val="dk1"/>
                </a:solidFill>
                <a:effectLst/>
                <a:latin typeface="Times New Roman" panose="02020603050405020304" pitchFamily="18" charset="0"/>
                <a:cs typeface="Times New Roman" panose="02020603050405020304" pitchFamily="18" charset="0"/>
              </a:rPr>
              <a:t>2017 International Conference on Electrical, Electronics, Communication, Computer, and Optimization Techniques (ICEECCOT)</a:t>
            </a:r>
            <a:r>
              <a:rPr lang="en-IN" sz="2800" b="0" i="0" kern="1200" dirty="0">
                <a:solidFill>
                  <a:schemeClr val="dk1"/>
                </a:solidFill>
                <a:effectLst/>
                <a:latin typeface="Times New Roman" panose="02020603050405020304" pitchFamily="18" charset="0"/>
                <a:cs typeface="Times New Roman" panose="02020603050405020304" pitchFamily="18" charset="0"/>
              </a:rPr>
              <a:t>, Mysuru, India, 2017, pp. 323-329</a:t>
            </a:r>
            <a:endParaRPr lang="en-US" sz="2800" dirty="0">
              <a:latin typeface="Times New Roman" panose="02020603050405020304" pitchFamily="18" charset="0"/>
              <a:cs typeface="Times New Roman" panose="02020603050405020304" pitchFamily="18" charset="0"/>
            </a:endParaRPr>
          </a:p>
          <a:p>
            <a:pPr marL="0" indent="0" algn="just">
              <a:buNone/>
            </a:pPr>
            <a:endParaRPr lang="en-US" sz="28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a:extLst>
              <a:ext uri="{FF2B5EF4-FFF2-40B4-BE49-F238E27FC236}">
                <a16:creationId xmlns:a16="http://schemas.microsoft.com/office/drawing/2014/main" id="{BBAB1AFC-C86A-1FD7-96E6-7F6317EA9D2B}"/>
              </a:ext>
            </a:extLst>
          </p:cNvPr>
          <p:cNvSpPr>
            <a:spLocks noGrp="1"/>
          </p:cNvSpPr>
          <p:nvPr>
            <p:ph type="sldNum" sz="quarter" idx="12"/>
          </p:nvPr>
        </p:nvSpPr>
        <p:spPr/>
        <p:txBody>
          <a:bodyPr/>
          <a:lstStyle/>
          <a:p>
            <a:fld id="{E565F29F-F7B3-4EEA-A89D-0174512572C7}" type="slidenum">
              <a:rPr lang="en-US" smtClean="0"/>
              <a:t>80</a:t>
            </a:fld>
            <a:endParaRPr lang="en-US"/>
          </a:p>
        </p:txBody>
      </p:sp>
    </p:spTree>
    <p:extLst>
      <p:ext uri="{BB962C8B-B14F-4D97-AF65-F5344CB8AC3E}">
        <p14:creationId xmlns:p14="http://schemas.microsoft.com/office/powerpoint/2010/main" val="172739373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0766B-9D17-0716-2951-0850C2F77E3C}"/>
              </a:ext>
            </a:extLst>
          </p:cNvPr>
          <p:cNvSpPr>
            <a:spLocks noGrp="1"/>
          </p:cNvSpPr>
          <p:nvPr>
            <p:ph type="title"/>
          </p:nvPr>
        </p:nvSpPr>
        <p:spPr/>
        <p:txBody>
          <a:bodyPr/>
          <a:lstStyle/>
          <a:p>
            <a:r>
              <a:rPr lang="en-US" b="1" dirty="0">
                <a:solidFill>
                  <a:srgbClr val="002060"/>
                </a:solidFill>
                <a:latin typeface="Times New Roman" panose="02020603050405020304" pitchFamily="18" charset="0"/>
                <a:cs typeface="Times New Roman" panose="02020603050405020304" pitchFamily="18" charset="0"/>
              </a:rPr>
              <a:t>                       REFERENCES</a:t>
            </a:r>
            <a:endParaRPr lang="en-IN" dirty="0"/>
          </a:p>
        </p:txBody>
      </p:sp>
      <p:sp>
        <p:nvSpPr>
          <p:cNvPr id="3" name="Content Placeholder 2">
            <a:extLst>
              <a:ext uri="{FF2B5EF4-FFF2-40B4-BE49-F238E27FC236}">
                <a16:creationId xmlns:a16="http://schemas.microsoft.com/office/drawing/2014/main" id="{03DD33CA-155E-2D56-986F-CB1C946D8D73}"/>
              </a:ext>
            </a:extLst>
          </p:cNvPr>
          <p:cNvSpPr>
            <a:spLocks noGrp="1"/>
          </p:cNvSpPr>
          <p:nvPr>
            <p:ph idx="1"/>
          </p:nvPr>
        </p:nvSpPr>
        <p:spPr/>
        <p:txBody>
          <a:bodyPr/>
          <a:lstStyle/>
          <a:p>
            <a:r>
              <a:rPr lang="en-IN" dirty="0"/>
              <a:t>[7]</a:t>
            </a:r>
            <a:r>
              <a:rPr lang="en-US" dirty="0">
                <a:hlinkClick r:id="rId2"/>
              </a:rPr>
              <a:t> Tata Nexon EV - Prime and Max. - Battery Design</a:t>
            </a:r>
            <a:endParaRPr lang="en-US" dirty="0"/>
          </a:p>
          <a:p>
            <a:r>
              <a:rPr lang="en-US" dirty="0"/>
              <a:t>[8] </a:t>
            </a:r>
            <a:r>
              <a:rPr lang="en-US" dirty="0">
                <a:hlinkClick r:id="rId3"/>
              </a:rPr>
              <a:t>http://www.solarhub.com/product-catalog/pv-modules/3316-</a:t>
            </a:r>
            <a:endParaRPr lang="en-US" dirty="0"/>
          </a:p>
          <a:p>
            <a:pPr marL="0" indent="0">
              <a:buNone/>
            </a:pPr>
            <a:r>
              <a:rPr lang="en-US" dirty="0"/>
              <a:t>         A10J-M60-220-A10Green-Technology</a:t>
            </a:r>
          </a:p>
          <a:p>
            <a:r>
              <a:rPr lang="en-US" dirty="0"/>
              <a:t>[9]</a:t>
            </a:r>
            <a:r>
              <a:rPr lang="en-US" dirty="0">
                <a:hlinkClick r:id="rId4"/>
              </a:rPr>
              <a:t> Buck Converter Design Tutorial | </a:t>
            </a:r>
            <a:r>
              <a:rPr lang="en-US" dirty="0" err="1">
                <a:hlinkClick r:id="rId4"/>
              </a:rPr>
              <a:t>ElectronicsBeliever</a:t>
            </a:r>
            <a:endParaRPr lang="en-US" dirty="0"/>
          </a:p>
          <a:p>
            <a:r>
              <a:rPr lang="en-US" dirty="0"/>
              <a:t>[10]</a:t>
            </a:r>
            <a:r>
              <a:rPr lang="en-US" dirty="0">
                <a:hlinkClick r:id="rId5"/>
              </a:rPr>
              <a:t> Inverting Buck-Boost Step by Step Design Guide  (electronicsbeliever.com)</a:t>
            </a:r>
            <a:endParaRPr lang="en-IN" dirty="0"/>
          </a:p>
        </p:txBody>
      </p:sp>
      <p:sp>
        <p:nvSpPr>
          <p:cNvPr id="4" name="Slide Number Placeholder 3">
            <a:extLst>
              <a:ext uri="{FF2B5EF4-FFF2-40B4-BE49-F238E27FC236}">
                <a16:creationId xmlns:a16="http://schemas.microsoft.com/office/drawing/2014/main" id="{30901E77-983B-41E2-552F-5109037FE366}"/>
              </a:ext>
            </a:extLst>
          </p:cNvPr>
          <p:cNvSpPr>
            <a:spLocks noGrp="1"/>
          </p:cNvSpPr>
          <p:nvPr>
            <p:ph type="sldNum" sz="quarter" idx="12"/>
          </p:nvPr>
        </p:nvSpPr>
        <p:spPr/>
        <p:txBody>
          <a:bodyPr/>
          <a:lstStyle/>
          <a:p>
            <a:fld id="{E565F29F-F7B3-4EEA-A89D-0174512572C7}" type="slidenum">
              <a:rPr lang="en-US" smtClean="0"/>
              <a:t>81</a:t>
            </a:fld>
            <a:endParaRPr lang="en-US"/>
          </a:p>
        </p:txBody>
      </p:sp>
    </p:spTree>
    <p:extLst>
      <p:ext uri="{BB962C8B-B14F-4D97-AF65-F5344CB8AC3E}">
        <p14:creationId xmlns:p14="http://schemas.microsoft.com/office/powerpoint/2010/main" val="35488410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2107F-1EA6-E411-2E16-072A5205B5C6}"/>
              </a:ext>
            </a:extLst>
          </p:cNvPr>
          <p:cNvSpPr>
            <a:spLocks noGrp="1"/>
          </p:cNvSpPr>
          <p:nvPr>
            <p:ph type="title"/>
          </p:nvPr>
        </p:nvSpPr>
        <p:spPr/>
        <p:txBody>
          <a:bodyPr/>
          <a:lstStyle/>
          <a:p>
            <a:pPr algn="ctr"/>
            <a:r>
              <a:rPr lang="en-IN" dirty="0"/>
              <a:t>OVERVIEW OF REVIEW-1</a:t>
            </a:r>
          </a:p>
        </p:txBody>
      </p:sp>
      <p:sp>
        <p:nvSpPr>
          <p:cNvPr id="3" name="Content Placeholder 2">
            <a:extLst>
              <a:ext uri="{FF2B5EF4-FFF2-40B4-BE49-F238E27FC236}">
                <a16:creationId xmlns:a16="http://schemas.microsoft.com/office/drawing/2014/main" id="{A3340563-626B-A25D-E814-459978BBC04C}"/>
              </a:ext>
            </a:extLst>
          </p:cNvPr>
          <p:cNvSpPr>
            <a:spLocks noGrp="1"/>
          </p:cNvSpPr>
          <p:nvPr>
            <p:ph idx="1"/>
          </p:nvPr>
        </p:nvSpPr>
        <p:spPr/>
        <p:txBody>
          <a:bodyPr/>
          <a:lstStyle/>
          <a:p>
            <a:r>
              <a:rPr lang="en-IN" dirty="0"/>
              <a:t>Design of three phase rectifier </a:t>
            </a:r>
          </a:p>
          <a:p>
            <a:r>
              <a:rPr lang="en-IN" dirty="0"/>
              <a:t>Design of Buck converter</a:t>
            </a:r>
          </a:p>
          <a:p>
            <a:r>
              <a:rPr lang="en-IN" dirty="0"/>
              <a:t>Design of bidirectional </a:t>
            </a:r>
            <a:r>
              <a:rPr lang="en-IN" dirty="0" err="1"/>
              <a:t>buckboost</a:t>
            </a:r>
            <a:r>
              <a:rPr lang="en-IN" dirty="0"/>
              <a:t> converter</a:t>
            </a:r>
          </a:p>
        </p:txBody>
      </p:sp>
      <p:sp>
        <p:nvSpPr>
          <p:cNvPr id="4" name="Slide Number Placeholder 3">
            <a:extLst>
              <a:ext uri="{FF2B5EF4-FFF2-40B4-BE49-F238E27FC236}">
                <a16:creationId xmlns:a16="http://schemas.microsoft.com/office/drawing/2014/main" id="{54F19B98-34AD-C5D1-1F59-B67887737842}"/>
              </a:ext>
            </a:extLst>
          </p:cNvPr>
          <p:cNvSpPr>
            <a:spLocks noGrp="1"/>
          </p:cNvSpPr>
          <p:nvPr>
            <p:ph type="sldNum" sz="quarter" idx="12"/>
          </p:nvPr>
        </p:nvSpPr>
        <p:spPr/>
        <p:txBody>
          <a:bodyPr/>
          <a:lstStyle/>
          <a:p>
            <a:fld id="{E565F29F-F7B3-4EEA-A89D-0174512572C7}" type="slidenum">
              <a:rPr lang="en-US" smtClean="0"/>
              <a:t>9</a:t>
            </a:fld>
            <a:endParaRPr lang="en-US"/>
          </a:p>
        </p:txBody>
      </p:sp>
    </p:spTree>
    <p:extLst>
      <p:ext uri="{BB962C8B-B14F-4D97-AF65-F5344CB8AC3E}">
        <p14:creationId xmlns:p14="http://schemas.microsoft.com/office/powerpoint/2010/main" val="6900337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6134</TotalTime>
  <Words>3085</Words>
  <Application>Microsoft Office PowerPoint</Application>
  <PresentationFormat>Widescreen</PresentationFormat>
  <Paragraphs>516</Paragraphs>
  <Slides>81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81</vt:i4>
      </vt:variant>
    </vt:vector>
  </HeadingPairs>
  <TitlesOfParts>
    <vt:vector size="89" baseType="lpstr">
      <vt:lpstr>Arial</vt:lpstr>
      <vt:lpstr>Calibri</vt:lpstr>
      <vt:lpstr>Calibri Light</vt:lpstr>
      <vt:lpstr>Cambria Math</vt:lpstr>
      <vt:lpstr>Google Sans</vt:lpstr>
      <vt:lpstr>Times New Roman</vt:lpstr>
      <vt:lpstr>Wingdings</vt:lpstr>
      <vt:lpstr>Office Theme</vt:lpstr>
      <vt:lpstr>HYBRID CHARGING STATION </vt:lpstr>
      <vt:lpstr>CONTENTS</vt:lpstr>
      <vt:lpstr>CONTENTS</vt:lpstr>
      <vt:lpstr>INTRODUCTION</vt:lpstr>
      <vt:lpstr>OBJECTIVE</vt:lpstr>
      <vt:lpstr>LITERATURE SURVEY </vt:lpstr>
      <vt:lpstr>LITERATURE SURVEY </vt:lpstr>
      <vt:lpstr>SUMMARY </vt:lpstr>
      <vt:lpstr>OVERVIEW OF REVIEW-1</vt:lpstr>
      <vt:lpstr>BLOCK DIAGRAM :</vt:lpstr>
      <vt:lpstr>SOLAR PANEL</vt:lpstr>
      <vt:lpstr>     MAXIMUM POWER POINT TRACKING (MPPT)                                                                                          </vt:lpstr>
      <vt:lpstr>CONSTANT VOLTAGE METHOD</vt:lpstr>
      <vt:lpstr>PowerPoint Presentation</vt:lpstr>
      <vt:lpstr>BUCK BOOST CONVERTER</vt:lpstr>
      <vt:lpstr>BUCK BOOST CONVERTER</vt:lpstr>
      <vt:lpstr>VOLTAGE AND CURRENT WAVEFORM OF BUCK BOOST CONVERTER</vt:lpstr>
      <vt:lpstr>DESIGN OF 3 PHASE  RECTIFIER</vt:lpstr>
      <vt:lpstr>DESIGN OF 3 PHASE  RECTIFIER</vt:lpstr>
      <vt:lpstr>VOLTAGE &amp; CURRENT WAVE FORMS OF A  3- PHASE  RECTIFIER </vt:lpstr>
      <vt:lpstr>DESIGN OF BUCK CONVERTER</vt:lpstr>
      <vt:lpstr> VOLTAGE &amp;CUTTENT WAVE FORMS BUCK CONVERTER GRAPHS</vt:lpstr>
      <vt:lpstr>DESIGN OF BI-DIRECTIONAL CONVERTER</vt:lpstr>
      <vt:lpstr>DESIGN OF BI-DIRECTIONAL CONVERTER</vt:lpstr>
      <vt:lpstr>BI-DIRECTIONAL CONVERTER GRAPHS WHEN CURRENT IS  DISCHARGING</vt:lpstr>
      <vt:lpstr>BI-DIRECTIONAL CONVERTER GRAPHS WHEN CURRENT IS  CHARGING</vt:lpstr>
      <vt:lpstr>SYSTEM   SPECIFICATIONS</vt:lpstr>
      <vt:lpstr>SYSTEM   SPECIFICATIONS OF 3- PHASE RECTIFIER</vt:lpstr>
      <vt:lpstr> SYSTEM  SPECIFICATIONS OF  BI DIRECTIONAL CONVERTER</vt:lpstr>
      <vt:lpstr>SYSTEM  SPECIFICATIONS OF  BUCK CONVERTER</vt:lpstr>
      <vt:lpstr>SIMULATION OVERVIEW</vt:lpstr>
      <vt:lpstr>SOLAR SUBSYSTEM</vt:lpstr>
      <vt:lpstr>BACK UP STORAGE SUBSYSTEM</vt:lpstr>
      <vt:lpstr>GRID SUBSYSTEM</vt:lpstr>
      <vt:lpstr>EV SUBSYSTEM</vt:lpstr>
      <vt:lpstr>MODE OF OPERATION</vt:lpstr>
      <vt:lpstr>BLOCK DIAGRAM</vt:lpstr>
      <vt:lpstr>WORKING OF PLUGS</vt:lpstr>
      <vt:lpstr>MODE 1-SOLAR PANEL TO EV BATTERY</vt:lpstr>
      <vt:lpstr>MODE 1-SOLAR PANEL TO  EV BATTERY</vt:lpstr>
      <vt:lpstr>MODE 1-SOLAR PANEL TO  EV BATTERY</vt:lpstr>
      <vt:lpstr>MODE 1-SOLAR PANEL TO EV BATTERY</vt:lpstr>
      <vt:lpstr>MODE 1-SOLAR PANEL TO EV BATTERY</vt:lpstr>
      <vt:lpstr>POWER GRAPHS OF MODE-1</vt:lpstr>
      <vt:lpstr>MODE-2 GRID TO EV BATTERY</vt:lpstr>
      <vt:lpstr>MODE-2 GRID TO EV BATTERY</vt:lpstr>
      <vt:lpstr>MODE-2 GRID TO EV BATTERY</vt:lpstr>
      <vt:lpstr>MODE-2 GRID TO EV BATTERY</vt:lpstr>
      <vt:lpstr>MODE-2 GRID TO EV BATTERY</vt:lpstr>
      <vt:lpstr>POWER GRAPHS OF MODE-2</vt:lpstr>
      <vt:lpstr>SOC, VOLTAGE ANALYSIS OF MODE-2</vt:lpstr>
      <vt:lpstr>MODE-3 SOLAR PANEL + GRID TO EV BATTERY</vt:lpstr>
      <vt:lpstr>MODE-3 SOLAR PANEL + GRID TO EV BATTERY</vt:lpstr>
      <vt:lpstr>MODE-3 SOLAR PANEL + GRID TO EV BATTERY</vt:lpstr>
      <vt:lpstr>MODE-3 SOLAR PANEL + GRID TO EV BATTERY</vt:lpstr>
      <vt:lpstr>MODE-3 SOLAR PANEL + GRID TO EV BATTERY</vt:lpstr>
      <vt:lpstr>MODE-3 SOLAR PANEL + GRID TO EV BATTERY</vt:lpstr>
      <vt:lpstr>POWER GRAPHS OF MODE-3</vt:lpstr>
      <vt:lpstr>SOC, VOLTAGE ANALYSIS OF MODE-3</vt:lpstr>
      <vt:lpstr>MODE-4 BACK UP BATTERY TO EV BATTERY</vt:lpstr>
      <vt:lpstr>MODE-4 BACK UP BATTERY TO EV BATTERY</vt:lpstr>
      <vt:lpstr>MODE-4 BACK UP BATTERY TO EV BATTERY</vt:lpstr>
      <vt:lpstr>MODE-4 BACK UP BATTERY TO EV BATTERY</vt:lpstr>
      <vt:lpstr>SOC, VOLTAGE ANALYSIS OF MODE- 4</vt:lpstr>
      <vt:lpstr>MODE -5 SOLAR TO EV  BATTERY &amp; BACK UP BATTERY</vt:lpstr>
      <vt:lpstr>MODE -5 SOLAR TO EV  BATTERY &amp; BACK UP BATTERY</vt:lpstr>
      <vt:lpstr>MODE -5 SOLAR TO EV  BATTERY &amp; BACK UP BATTERY</vt:lpstr>
      <vt:lpstr>MODE -5 SOLAR TO EV  BATTERY &amp; BACK UP BATTERY</vt:lpstr>
      <vt:lpstr>MODE -5 SOLAR TO EV  BATTERY &amp; BACK UP BATTERY</vt:lpstr>
      <vt:lpstr>MODE -5 SOLAR TO EV  BATTERY &amp; BACK UP BATTERY</vt:lpstr>
      <vt:lpstr>MODE -5 SOLAR TO EV  BATTERY &amp; BACK UP BATTERY</vt:lpstr>
      <vt:lpstr>POWER GRAPHS OF MODE- 5</vt:lpstr>
      <vt:lpstr>SOC, VOLTAGE ANALYSIS OF MODE-5</vt:lpstr>
      <vt:lpstr>INFERENCE</vt:lpstr>
      <vt:lpstr> CONCLUSION </vt:lpstr>
      <vt:lpstr>WORK IN PROGRESS</vt:lpstr>
      <vt:lpstr>TIME FRAME</vt:lpstr>
      <vt:lpstr>TIME FRAME</vt:lpstr>
      <vt:lpstr>REFERENCES</vt:lpstr>
      <vt:lpstr>REFERENCES</vt:lpstr>
      <vt:lpstr>                       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SOLAR PANNEL</dc:title>
  <dc:creator>NIDADAVOLU RAJITHA KIRANMAI - [CB.EN.U4EEE20034]</dc:creator>
  <cp:lastModifiedBy>Sri Charan Reddy</cp:lastModifiedBy>
  <cp:revision>52</cp:revision>
  <dcterms:created xsi:type="dcterms:W3CDTF">2023-11-24T16:36:04Z</dcterms:created>
  <dcterms:modified xsi:type="dcterms:W3CDTF">2023-12-04T16:03:00Z</dcterms:modified>
</cp:coreProperties>
</file>

<file path=docProps/thumbnail.jpeg>
</file>